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CenturyGothic-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c25979908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c2597990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c25979908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c2597990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6c25979908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c2597990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c25979908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c2597990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1D1C1D"/>
                </a:solidFill>
              </a:rPr>
              <a:t>Object model</a:t>
            </a:r>
            <a:endParaRPr/>
          </a:p>
        </p:txBody>
      </p:sp>
      <p:sp>
        <p:nvSpPr>
          <p:cNvPr id="227" name="Google Shape;2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c2597990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c259799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c25979908_3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c25979908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c2597990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c2597990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2597990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2597990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c25979908_3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c2597990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descr="C0-HD-BTM.png" id="13" name="Google Shape;13;p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4" name="Google Shape;14;p2"/>
          <p:cNvSpPr txBox="1"/>
          <p:nvPr>
            <p:ph type="ctrTitle"/>
          </p:nvPr>
        </p:nvSpPr>
        <p:spPr>
          <a:xfrm>
            <a:off x="1371600" y="1803405"/>
            <a:ext cx="9448800" cy="18250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6" name="Google Shape;16;p2"/>
          <p:cNvSpPr txBox="1"/>
          <p:nvPr>
            <p:ph idx="10" type="dt"/>
          </p:nvPr>
        </p:nvSpPr>
        <p:spPr>
          <a:xfrm>
            <a:off x="7909561" y="4314328"/>
            <a:ext cx="2910840" cy="37464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1371600" y="4323845"/>
            <a:ext cx="6400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077200" y="1430866"/>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1" name="Shape 71"/>
        <p:cNvGrpSpPr/>
        <p:nvPr/>
      </p:nvGrpSpPr>
      <p:grpSpPr>
        <a:xfrm>
          <a:off x="0" y="0"/>
          <a:ext cx="0" cy="0"/>
          <a:chOff x="0" y="0"/>
          <a:chExt cx="0" cy="0"/>
        </a:xfrm>
      </p:grpSpPr>
      <p:sp>
        <p:nvSpPr>
          <p:cNvPr id="72" name="Google Shape;72;p11"/>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p:nvPr>
            <p:ph idx="2" type="pic"/>
          </p:nvPr>
        </p:nvSpPr>
        <p:spPr>
          <a:xfrm>
            <a:off x="681727" y="941439"/>
            <a:ext cx="10821840" cy="347816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74" name="Google Shape;74;p11"/>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5" name="Google Shape;75;p1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showMasterSp="0">
  <p:cSld name="Title and Caption">
    <p:spTree>
      <p:nvGrpSpPr>
        <p:cNvPr id="78" name="Shape 78"/>
        <p:cNvGrpSpPr/>
        <p:nvPr/>
      </p:nvGrpSpPr>
      <p:grpSpPr>
        <a:xfrm>
          <a:off x="0" y="0"/>
          <a:ext cx="0" cy="0"/>
          <a:chOff x="0" y="0"/>
          <a:chExt cx="0" cy="0"/>
        </a:xfrm>
      </p:grpSpPr>
      <p:pic>
        <p:nvPicPr>
          <p:cNvPr descr="C0-HD-BTM.png" id="79" name="Google Shape;79;p12"/>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0" name="Google Shape;80;p12"/>
          <p:cNvSpPr txBox="1"/>
          <p:nvPr>
            <p:ph type="title"/>
          </p:nvPr>
        </p:nvSpPr>
        <p:spPr>
          <a:xfrm>
            <a:off x="685800" y="753532"/>
            <a:ext cx="10820400" cy="280246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1024467" y="3649133"/>
            <a:ext cx="10130516" cy="999067"/>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showMasterSp="0">
  <p:cSld name="Quote with Caption">
    <p:spTree>
      <p:nvGrpSpPr>
        <p:cNvPr id="85" name="Shape 85"/>
        <p:cNvGrpSpPr/>
        <p:nvPr/>
      </p:nvGrpSpPr>
      <p:grpSpPr>
        <a:xfrm>
          <a:off x="0" y="0"/>
          <a:ext cx="0" cy="0"/>
          <a:chOff x="0" y="0"/>
          <a:chExt cx="0" cy="0"/>
        </a:xfrm>
      </p:grpSpPr>
      <p:pic>
        <p:nvPicPr>
          <p:cNvPr descr="C0-HD-BTM.png" id="86" name="Google Shape;86;p13"/>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87" name="Google Shape;87;p13"/>
          <p:cNvSpPr txBox="1"/>
          <p:nvPr>
            <p:ph type="title"/>
          </p:nvPr>
        </p:nvSpPr>
        <p:spPr>
          <a:xfrm>
            <a:off x="1024467" y="753533"/>
            <a:ext cx="10151533" cy="26044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3"/>
          <p:cNvSpPr txBox="1"/>
          <p:nvPr>
            <p:ph idx="1" type="body"/>
          </p:nvPr>
        </p:nvSpPr>
        <p:spPr>
          <a:xfrm>
            <a:off x="1303865" y="3365556"/>
            <a:ext cx="9592736" cy="44444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2" type="body"/>
          </p:nvPr>
        </p:nvSpPr>
        <p:spPr>
          <a:xfrm>
            <a:off x="1024467" y="3959862"/>
            <a:ext cx="10151533" cy="67987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3"/>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685800" y="379941"/>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3"/>
          <p:cNvSpPr txBox="1"/>
          <p:nvPr/>
        </p:nvSpPr>
        <p:spPr>
          <a:xfrm>
            <a:off x="476250"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94" name="Google Shape;94;p13"/>
          <p:cNvSpPr txBox="1"/>
          <p:nvPr/>
        </p:nvSpPr>
        <p:spPr>
          <a:xfrm>
            <a:off x="10984230" y="270129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showMasterSp="0">
  <p:cSld name="Name Card">
    <p:spTree>
      <p:nvGrpSpPr>
        <p:cNvPr id="95" name="Shape 95"/>
        <p:cNvGrpSpPr/>
        <p:nvPr/>
      </p:nvGrpSpPr>
      <p:grpSpPr>
        <a:xfrm>
          <a:off x="0" y="0"/>
          <a:ext cx="0" cy="0"/>
          <a:chOff x="0" y="0"/>
          <a:chExt cx="0" cy="0"/>
        </a:xfrm>
      </p:grpSpPr>
      <p:pic>
        <p:nvPicPr>
          <p:cNvPr descr="C0-HD-BTM.png" id="96" name="Google Shape;96;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7" name="Google Shape;97;p14"/>
          <p:cNvSpPr txBox="1"/>
          <p:nvPr>
            <p:ph type="title"/>
          </p:nvPr>
        </p:nvSpPr>
        <p:spPr>
          <a:xfrm>
            <a:off x="1024495" y="1124701"/>
            <a:ext cx="10146186"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4"/>
          <p:cNvSpPr txBox="1"/>
          <p:nvPr>
            <p:ph idx="1" type="body"/>
          </p:nvPr>
        </p:nvSpPr>
        <p:spPr>
          <a:xfrm>
            <a:off x="1024467" y="3648315"/>
            <a:ext cx="10144654" cy="9998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9" name="Google Shape;99;p14"/>
          <p:cNvSpPr txBox="1"/>
          <p:nvPr>
            <p:ph idx="10" type="dt"/>
          </p:nvPr>
        </p:nvSpPr>
        <p:spPr>
          <a:xfrm>
            <a:off x="7814452" y="378883"/>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a:off x="685800" y="378883"/>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2895600" y="761999"/>
            <a:ext cx="8610599" cy="1303867"/>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5" name="Google Shape;105;p15"/>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7" name="Google Shape;107;p15"/>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9" name="Google Shape;109;p15"/>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0" name="Google Shape;110;p1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3" name="Shape 113"/>
        <p:cNvGrpSpPr/>
        <p:nvPr/>
      </p:nvGrpSpPr>
      <p:grpSpPr>
        <a:xfrm>
          <a:off x="0" y="0"/>
          <a:ext cx="0" cy="0"/>
          <a:chOff x="0" y="0"/>
          <a:chExt cx="0" cy="0"/>
        </a:xfrm>
      </p:grpSpPr>
      <p:sp>
        <p:nvSpPr>
          <p:cNvPr id="114" name="Google Shape;114;p16"/>
          <p:cNvSpPr txBox="1"/>
          <p:nvPr>
            <p:ph type="title"/>
          </p:nvPr>
        </p:nvSpPr>
        <p:spPr>
          <a:xfrm>
            <a:off x="2895600" y="762000"/>
            <a:ext cx="8610599"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6"/>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6" name="Google Shape;116;p16"/>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17" name="Google Shape;117;p16"/>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8" name="Google Shape;118;p16"/>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9" name="Google Shape;119;p16"/>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1" name="Google Shape;121;p16"/>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2" name="Google Shape;122;p16"/>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4" name="Google Shape;124;p1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7" name="Shape 127"/>
        <p:cNvGrpSpPr/>
        <p:nvPr/>
      </p:nvGrpSpPr>
      <p:grpSpPr>
        <a:xfrm>
          <a:off x="0" y="0"/>
          <a:ext cx="0" cy="0"/>
          <a:chOff x="0" y="0"/>
          <a:chExt cx="0" cy="0"/>
        </a:xfrm>
      </p:grpSpPr>
      <p:sp>
        <p:nvSpPr>
          <p:cNvPr id="128" name="Google Shape;128;p1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7"/>
          <p:cNvSpPr txBox="1"/>
          <p:nvPr>
            <p:ph idx="1" type="body"/>
          </p:nvPr>
        </p:nvSpPr>
        <p:spPr>
          <a:xfrm rot="5400000">
            <a:off x="4083937" y="-1203579"/>
            <a:ext cx="4024125" cy="108204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0" name="Google Shape;130;p1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133" name="Shape 133"/>
        <p:cNvGrpSpPr/>
        <p:nvPr/>
      </p:nvGrpSpPr>
      <p:grpSpPr>
        <a:xfrm>
          <a:off x="0" y="0"/>
          <a:ext cx="0" cy="0"/>
          <a:chOff x="0" y="0"/>
          <a:chExt cx="0" cy="0"/>
        </a:xfrm>
      </p:grpSpPr>
      <p:pic>
        <p:nvPicPr>
          <p:cNvPr descr="C0-HD-BTM.png" id="134" name="Google Shape;134;p18"/>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35" name="Google Shape;135;p18"/>
          <p:cNvSpPr txBox="1"/>
          <p:nvPr>
            <p:ph type="title"/>
          </p:nvPr>
        </p:nvSpPr>
        <p:spPr>
          <a:xfrm rot="5400000">
            <a:off x="8525933" y="1667933"/>
            <a:ext cx="3903133" cy="20574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8"/>
          <p:cNvSpPr txBox="1"/>
          <p:nvPr>
            <p:ph idx="1" type="body"/>
          </p:nvPr>
        </p:nvSpPr>
        <p:spPr>
          <a:xfrm rot="5400000">
            <a:off x="3175000" y="-1405467"/>
            <a:ext cx="3903133" cy="820420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7" name="Google Shape;137;p18"/>
          <p:cNvSpPr txBox="1"/>
          <p:nvPr>
            <p:ph idx="10" type="dt"/>
          </p:nvPr>
        </p:nvSpPr>
        <p:spPr>
          <a:xfrm>
            <a:off x="7814452" y="379941"/>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381000"/>
            <a:ext cx="699149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 name="Google Shape;22;p3"/>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25" name="Shape 25"/>
        <p:cNvGrpSpPr/>
        <p:nvPr/>
      </p:nvGrpSpPr>
      <p:grpSpPr>
        <a:xfrm>
          <a:off x="0" y="0"/>
          <a:ext cx="0" cy="0"/>
          <a:chOff x="0" y="0"/>
          <a:chExt cx="0" cy="0"/>
        </a:xfrm>
      </p:grpSpPr>
      <p:pic>
        <p:nvPicPr>
          <p:cNvPr descr="C0-HD-BTM.png" id="26" name="Google Shape;26;p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7" name="Google Shape;27;p4"/>
          <p:cNvSpPr txBox="1"/>
          <p:nvPr>
            <p:ph type="title"/>
          </p:nvPr>
        </p:nvSpPr>
        <p:spPr>
          <a:xfrm>
            <a:off x="685800" y="753533"/>
            <a:ext cx="10820399" cy="2801935"/>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1024467" y="3641725"/>
            <a:ext cx="10490200" cy="955675"/>
          </a:xfrm>
          <a:prstGeom prst="rect">
            <a:avLst/>
          </a:prstGeom>
          <a:noFill/>
          <a:ln>
            <a:noFill/>
          </a:ln>
        </p:spPr>
        <p:txBody>
          <a:bodyPr anchorCtr="0" anchor="t" bIns="45700" lIns="91425" spcFirstLastPara="1" rIns="91425" wrap="square" tIns="45700">
            <a:noAutofit/>
          </a:bodyPr>
          <a:lstStyle>
            <a:lvl1pPr indent="-228600" lvl="0" marL="457200" algn="r">
              <a:lnSpc>
                <a:spcPct val="90000"/>
              </a:lnSpc>
              <a:spcBef>
                <a:spcPts val="1000"/>
              </a:spcBef>
              <a:spcAft>
                <a:spcPts val="0"/>
              </a:spcAft>
              <a:buClr>
                <a:schemeClr val="lt1"/>
              </a:buClr>
              <a:buSzPts val="2200"/>
              <a:buNone/>
              <a:defRPr sz="22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29" name="Google Shape;29;p4"/>
          <p:cNvSpPr txBox="1"/>
          <p:nvPr>
            <p:ph idx="10" type="dt"/>
          </p:nvPr>
        </p:nvSpPr>
        <p:spPr>
          <a:xfrm>
            <a:off x="7814452" y="38100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685800" y="381001"/>
            <a:ext cx="6991492" cy="36406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862452" y="381000"/>
            <a:ext cx="643748"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5"/>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2" name="Google Shape;42;p6"/>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6"/>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4" name="Google Shape;44;p6"/>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algn="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9"/>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9"/>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p:nvPr>
            <p:ph idx="2" type="pic"/>
          </p:nvPr>
        </p:nvSpPr>
        <p:spPr>
          <a:xfrm>
            <a:off x="7861238" y="751241"/>
            <a:ext cx="3644962" cy="546744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Century Gothic"/>
                <a:ea typeface="Century Gothic"/>
                <a:cs typeface="Century Gothic"/>
                <a:sym typeface="Century Gothic"/>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Century Gothic"/>
                <a:ea typeface="Century Gothic"/>
                <a:cs typeface="Century Gothic"/>
                <a:sym typeface="Century Gothic"/>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entury Gothic"/>
                <a:ea typeface="Century Gothic"/>
                <a:cs typeface="Century Gothic"/>
                <a:sym typeface="Century Gothic"/>
              </a:defRPr>
            </a:lvl9pPr>
          </a:lstStyle>
          <a:p/>
        </p:txBody>
      </p:sp>
      <p:sp>
        <p:nvSpPr>
          <p:cNvPr id="67" name="Google Shape;67;p10"/>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8" name="Google Shape;68;p10"/>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pic>
        <p:nvPicPr>
          <p:cNvPr descr="C0-HD-TOP.png" id="6" name="Google Shape;6;p1"/>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7" name="Google Shape;7;p1"/>
          <p:cNvSpPr txBox="1"/>
          <p:nvPr>
            <p:ph type="title"/>
          </p:nvPr>
        </p:nvSpPr>
        <p:spPr>
          <a:xfrm>
            <a:off x="2895600" y="764373"/>
            <a:ext cx="8610600" cy="1293028"/>
          </a:xfrm>
          <a:prstGeom prst="rect">
            <a:avLst/>
          </a:prstGeom>
          <a:noFill/>
          <a:ln>
            <a:noFill/>
          </a:ln>
        </p:spPr>
        <p:txBody>
          <a:bodyPr anchorCtr="0" anchor="ctr" bIns="45700" lIns="91425" spcFirstLastPara="1" rIns="91425" wrap="square" tIns="45700">
            <a:no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0" type="dt"/>
          </p:nvPr>
        </p:nvSpPr>
        <p:spPr>
          <a:xfrm>
            <a:off x="8595360" y="6356350"/>
            <a:ext cx="291084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1" type="ftr"/>
          </p:nvPr>
        </p:nvSpPr>
        <p:spPr>
          <a:xfrm>
            <a:off x="685800" y="6355845"/>
            <a:ext cx="7772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 name="Google Shape;11;p1"/>
          <p:cNvSpPr txBox="1"/>
          <p:nvPr>
            <p:ph idx="12" type="sldNum"/>
          </p:nvPr>
        </p:nvSpPr>
        <p:spPr>
          <a:xfrm>
            <a:off x="8763000" y="38100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hyperlink" Target="http://almasshamim.blogspot.com/2012/01/on-chicken-pox-birthday-parties-and-lot.html" TargetMode="External"/><Relationship Id="rId5"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3" name="Shape 143"/>
        <p:cNvGrpSpPr/>
        <p:nvPr/>
      </p:nvGrpSpPr>
      <p:grpSpPr>
        <a:xfrm>
          <a:off x="0" y="0"/>
          <a:ext cx="0" cy="0"/>
          <a:chOff x="0" y="0"/>
          <a:chExt cx="0" cy="0"/>
        </a:xfrm>
      </p:grpSpPr>
      <p:sp>
        <p:nvSpPr>
          <p:cNvPr id="144" name="Google Shape;144;p19"/>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pic>
        <p:nvPicPr>
          <p:cNvPr descr="Medicare | Harris County Public Library" id="145" name="Google Shape;145;p19"/>
          <p:cNvPicPr preferRelativeResize="0"/>
          <p:nvPr/>
        </p:nvPicPr>
        <p:blipFill rotWithShape="1">
          <a:blip r:embed="rId3">
            <a:alphaModFix amt="40000"/>
          </a:blip>
          <a:srcRect b="0" l="0" r="0" t="25000"/>
          <a:stretch/>
        </p:blipFill>
        <p:spPr>
          <a:xfrm>
            <a:off x="-242875" y="-23550"/>
            <a:ext cx="12434875" cy="6857975"/>
          </a:xfrm>
          <a:prstGeom prst="rect">
            <a:avLst/>
          </a:prstGeom>
          <a:noFill/>
          <a:ln>
            <a:noFill/>
          </a:ln>
        </p:spPr>
      </p:pic>
      <p:pic>
        <p:nvPicPr>
          <p:cNvPr id="146" name="Google Shape;146;p19"/>
          <p:cNvPicPr preferRelativeResize="0"/>
          <p:nvPr/>
        </p:nvPicPr>
        <p:blipFill rotWithShape="1">
          <a:blip r:embed="rId4">
            <a:alphaModFix/>
          </a:blip>
          <a:srcRect b="0" l="0" r="0" t="0"/>
          <a:stretch/>
        </p:blipFill>
        <p:spPr>
          <a:xfrm>
            <a:off x="0" y="0"/>
            <a:ext cx="12192000" cy="1441450"/>
          </a:xfrm>
          <a:prstGeom prst="rect">
            <a:avLst/>
          </a:prstGeom>
          <a:noFill/>
          <a:ln>
            <a:noFill/>
          </a:ln>
        </p:spPr>
      </p:pic>
      <p:pic>
        <p:nvPicPr>
          <p:cNvPr id="147" name="Google Shape;147;p19"/>
          <p:cNvPicPr preferRelativeResize="0"/>
          <p:nvPr/>
        </p:nvPicPr>
        <p:blipFill rotWithShape="1">
          <a:blip r:embed="rId5">
            <a:alphaModFix/>
          </a:blip>
          <a:srcRect b="0" l="0" r="0" t="0"/>
          <a:stretch/>
        </p:blipFill>
        <p:spPr>
          <a:xfrm>
            <a:off x="0" y="4375150"/>
            <a:ext cx="12192000" cy="2482850"/>
          </a:xfrm>
          <a:prstGeom prst="rect">
            <a:avLst/>
          </a:prstGeom>
          <a:noFill/>
          <a:ln>
            <a:noFill/>
          </a:ln>
        </p:spPr>
      </p:pic>
      <p:sp>
        <p:nvSpPr>
          <p:cNvPr id="148" name="Google Shape;148;p19"/>
          <p:cNvSpPr txBox="1"/>
          <p:nvPr>
            <p:ph type="ctrTitle"/>
          </p:nvPr>
        </p:nvSpPr>
        <p:spPr>
          <a:xfrm>
            <a:off x="957262" y="1999726"/>
            <a:ext cx="9448800" cy="18250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Century Gothic"/>
              <a:buNone/>
            </a:pPr>
            <a:r>
              <a:rPr lang="en-US"/>
              <a:t>MEDICARE</a:t>
            </a:r>
            <a:endParaRPr/>
          </a:p>
        </p:txBody>
      </p:sp>
      <p:sp>
        <p:nvSpPr>
          <p:cNvPr id="149" name="Google Shape;149;p19"/>
          <p:cNvSpPr txBox="1"/>
          <p:nvPr>
            <p:ph idx="1" type="subTitle"/>
          </p:nvPr>
        </p:nvSpPr>
        <p:spPr>
          <a:xfrm>
            <a:off x="957262" y="3828522"/>
            <a:ext cx="9448800" cy="685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a:t>………make life easier</a:t>
            </a:r>
            <a:endParaRPr/>
          </a:p>
        </p:txBody>
      </p:sp>
      <p:sp>
        <p:nvSpPr>
          <p:cNvPr id="150" name="Google Shape;150;p19"/>
          <p:cNvSpPr txBox="1"/>
          <p:nvPr>
            <p:ph idx="4294967295" type="title"/>
          </p:nvPr>
        </p:nvSpPr>
        <p:spPr>
          <a:xfrm>
            <a:off x="7740300" y="469050"/>
            <a:ext cx="4451700" cy="11448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lang="en-US" sz="2300">
                <a:solidFill>
                  <a:srgbClr val="FFFFFF"/>
                </a:solidFill>
              </a:rPr>
              <a:t>Team: Raid Area 51</a:t>
            </a:r>
            <a:endParaRPr sz="2300">
              <a:solidFill>
                <a:srgbClr val="FFFFFF"/>
              </a:solidFill>
            </a:endParaRPr>
          </a:p>
          <a:p>
            <a:pPr indent="0" lvl="0" marL="0" rtl="0" algn="r">
              <a:lnSpc>
                <a:spcPct val="90000"/>
              </a:lnSpc>
              <a:spcBef>
                <a:spcPts val="0"/>
              </a:spcBef>
              <a:spcAft>
                <a:spcPts val="0"/>
              </a:spcAft>
              <a:buClr>
                <a:schemeClr val="lt1"/>
              </a:buClr>
              <a:buSzPts val="4000"/>
              <a:buFont typeface="Century Gothic"/>
              <a:buNone/>
            </a:pPr>
            <a:r>
              <a:rPr lang="en-US" sz="2300">
                <a:solidFill>
                  <a:srgbClr val="FFFFFF"/>
                </a:solidFill>
              </a:rPr>
              <a:t>Rakesh Choudhury</a:t>
            </a:r>
            <a:endParaRPr sz="2300">
              <a:solidFill>
                <a:srgbClr val="FFFFFF"/>
              </a:solidFill>
            </a:endParaRPr>
          </a:p>
          <a:p>
            <a:pPr indent="0" lvl="0" marL="0" rtl="0" algn="r">
              <a:lnSpc>
                <a:spcPct val="90000"/>
              </a:lnSpc>
              <a:spcBef>
                <a:spcPts val="0"/>
              </a:spcBef>
              <a:spcAft>
                <a:spcPts val="0"/>
              </a:spcAft>
              <a:buClr>
                <a:schemeClr val="lt1"/>
              </a:buClr>
              <a:buSzPts val="4000"/>
              <a:buFont typeface="Century Gothic"/>
              <a:buNone/>
            </a:pPr>
            <a:r>
              <a:rPr lang="en-US" sz="2300">
                <a:solidFill>
                  <a:srgbClr val="FFFFFF"/>
                </a:solidFill>
              </a:rPr>
              <a:t>Quan Peng</a:t>
            </a:r>
            <a:endParaRPr sz="2300">
              <a:solidFill>
                <a:srgbClr val="FFFFFF"/>
              </a:solidFill>
            </a:endParaRPr>
          </a:p>
          <a:p>
            <a:pPr indent="0" lvl="0" marL="0" rtl="0" algn="r">
              <a:lnSpc>
                <a:spcPct val="90000"/>
              </a:lnSpc>
              <a:spcBef>
                <a:spcPts val="0"/>
              </a:spcBef>
              <a:spcAft>
                <a:spcPts val="0"/>
              </a:spcAft>
              <a:buClr>
                <a:schemeClr val="lt1"/>
              </a:buClr>
              <a:buSzPts val="4000"/>
              <a:buFont typeface="Century Gothic"/>
              <a:buNone/>
            </a:pPr>
            <a:r>
              <a:rPr lang="en-US" sz="2300">
                <a:solidFill>
                  <a:srgbClr val="FFFFFF"/>
                </a:solidFill>
              </a:rPr>
              <a:t>Rohan Yewale</a:t>
            </a:r>
            <a:endParaRPr sz="23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135350" y="117675"/>
            <a:ext cx="32787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USE CASES</a:t>
            </a:r>
            <a:endParaRPr/>
          </a:p>
        </p:txBody>
      </p:sp>
      <p:sp>
        <p:nvSpPr>
          <p:cNvPr id="207" name="Google Shape;207;p28"/>
          <p:cNvSpPr txBox="1"/>
          <p:nvPr>
            <p:ph idx="1" type="body"/>
          </p:nvPr>
        </p:nvSpPr>
        <p:spPr>
          <a:xfrm>
            <a:off x="550450" y="1171875"/>
            <a:ext cx="10820400" cy="1293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rgbClr val="FF0000"/>
                </a:solidFill>
              </a:rPr>
              <a:t>Delivery</a:t>
            </a:r>
            <a:endParaRPr b="1">
              <a:solidFill>
                <a:srgbClr val="FF0000"/>
              </a:solidFill>
            </a:endParaRPr>
          </a:p>
          <a:p>
            <a:pPr indent="0" lvl="0" marL="0" rtl="0" algn="l">
              <a:spcBef>
                <a:spcPts val="1000"/>
              </a:spcBef>
              <a:spcAft>
                <a:spcPts val="0"/>
              </a:spcAft>
              <a:buNone/>
            </a:pPr>
            <a:r>
              <a:rPr lang="en-US">
                <a:solidFill>
                  <a:srgbClr val="FFFFFF"/>
                </a:solidFill>
              </a:rPr>
              <a:t>• Updates the cost of </a:t>
            </a:r>
            <a:r>
              <a:rPr lang="en-US">
                <a:solidFill>
                  <a:srgbClr val="FFFFFF"/>
                </a:solidFill>
              </a:rPr>
              <a:t>transportation</a:t>
            </a:r>
            <a:r>
              <a:rPr lang="en-US">
                <a:solidFill>
                  <a:srgbClr val="FFFFFF"/>
                </a:solidFill>
              </a:rPr>
              <a:t>.</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Forward it to the price supervisor.</a:t>
            </a:r>
            <a:endParaRPr/>
          </a:p>
        </p:txBody>
      </p:sp>
      <p:sp>
        <p:nvSpPr>
          <p:cNvPr id="208" name="Google Shape;208;p28"/>
          <p:cNvSpPr txBox="1"/>
          <p:nvPr>
            <p:ph idx="1" type="body"/>
          </p:nvPr>
        </p:nvSpPr>
        <p:spPr>
          <a:xfrm>
            <a:off x="550450" y="4350250"/>
            <a:ext cx="9375600" cy="1849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400">
                <a:solidFill>
                  <a:srgbClr val="FF0000"/>
                </a:solidFill>
              </a:rPr>
              <a:t>Banking</a:t>
            </a:r>
            <a:endParaRPr b="1" sz="2400">
              <a:solidFill>
                <a:srgbClr val="FFFFFF"/>
              </a:solidFill>
            </a:endParaRPr>
          </a:p>
          <a:p>
            <a:pPr indent="-342900" lvl="0" marL="457200" rtl="0" algn="l">
              <a:spcBef>
                <a:spcPts val="1000"/>
              </a:spcBef>
              <a:spcAft>
                <a:spcPts val="0"/>
              </a:spcAft>
              <a:buClr>
                <a:srgbClr val="FFFFFF"/>
              </a:buClr>
              <a:buSzPts val="1800"/>
              <a:buChar char="●"/>
            </a:pPr>
            <a:r>
              <a:rPr lang="en-US">
                <a:solidFill>
                  <a:srgbClr val="FFFFFF"/>
                </a:solidFill>
              </a:rPr>
              <a:t>Process the loan requested by patient.</a:t>
            </a:r>
            <a:endParaRPr>
              <a:solidFill>
                <a:srgbClr val="FFFFFF"/>
              </a:solidFill>
            </a:endParaRPr>
          </a:p>
          <a:p>
            <a:pPr indent="-342900" lvl="0" marL="457200" rtl="0" algn="l">
              <a:spcBef>
                <a:spcPts val="0"/>
              </a:spcBef>
              <a:spcAft>
                <a:spcPts val="0"/>
              </a:spcAft>
              <a:buClr>
                <a:srgbClr val="FFFFFF"/>
              </a:buClr>
              <a:buSzPts val="1800"/>
              <a:buChar char="●"/>
            </a:pPr>
            <a:r>
              <a:rPr lang="en-US"/>
              <a:t>Decide patient whether accept or reject patient’s loan.</a:t>
            </a:r>
            <a:endParaRPr/>
          </a:p>
          <a:p>
            <a:pPr indent="0" lvl="0" marL="0" rtl="0" algn="l">
              <a:spcBef>
                <a:spcPts val="1000"/>
              </a:spcBef>
              <a:spcAft>
                <a:spcPts val="0"/>
              </a:spcAft>
              <a:buNone/>
            </a:pPr>
            <a:r>
              <a:t/>
            </a:r>
            <a:endParaRPr>
              <a:solidFill>
                <a:srgbClr val="FFFFFF"/>
              </a:solidFill>
            </a:endParaRPr>
          </a:p>
        </p:txBody>
      </p:sp>
      <p:sp>
        <p:nvSpPr>
          <p:cNvPr id="209" name="Google Shape;209;p28"/>
          <p:cNvSpPr txBox="1"/>
          <p:nvPr>
            <p:ph idx="1" type="body"/>
          </p:nvPr>
        </p:nvSpPr>
        <p:spPr>
          <a:xfrm>
            <a:off x="550450" y="2689375"/>
            <a:ext cx="9375600" cy="1751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rgbClr val="FF0000"/>
                </a:solidFill>
              </a:rPr>
              <a:t>Medicine Supplier</a:t>
            </a:r>
            <a:endParaRPr b="1">
              <a:solidFill>
                <a:srgbClr val="FFFFFF"/>
              </a:solidFill>
            </a:endParaRPr>
          </a:p>
          <a:p>
            <a:pPr indent="0" lvl="0" marL="0" rtl="0" algn="l">
              <a:spcBef>
                <a:spcPts val="1000"/>
              </a:spcBef>
              <a:spcAft>
                <a:spcPts val="0"/>
              </a:spcAft>
              <a:buNone/>
            </a:pPr>
            <a:r>
              <a:rPr lang="en-US">
                <a:solidFill>
                  <a:srgbClr val="FFFFFF"/>
                </a:solidFill>
              </a:rPr>
              <a:t>• </a:t>
            </a:r>
            <a:r>
              <a:rPr lang="en-US">
                <a:solidFill>
                  <a:srgbClr val="FFFFFF"/>
                </a:solidFill>
              </a:rPr>
              <a:t>Assign the price of medicine.</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a:t>
            </a:r>
            <a:r>
              <a:rPr lang="en-US"/>
              <a:t>Set order status to complete.</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1500450" y="1655248"/>
            <a:ext cx="8610600" cy="129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000"/>
              <a:buFont typeface="Century Gothic"/>
              <a:buNone/>
            </a:pPr>
            <a:r>
              <a:t/>
            </a:r>
            <a:endParaRPr sz="7200"/>
          </a:p>
          <a:p>
            <a:pPr indent="0" lvl="0" marL="0" rtl="0" algn="ctr">
              <a:spcBef>
                <a:spcPts val="0"/>
              </a:spcBef>
              <a:spcAft>
                <a:spcPts val="0"/>
              </a:spcAft>
              <a:buClr>
                <a:schemeClr val="lt1"/>
              </a:buClr>
              <a:buSzPts val="4000"/>
              <a:buFont typeface="Century Gothic"/>
              <a:buNone/>
            </a:pPr>
            <a:r>
              <a:t/>
            </a:r>
            <a:endParaRPr sz="7200"/>
          </a:p>
          <a:p>
            <a:pPr indent="0" lvl="0" marL="0" rtl="0" algn="ctr">
              <a:spcBef>
                <a:spcPts val="0"/>
              </a:spcBef>
              <a:spcAft>
                <a:spcPts val="0"/>
              </a:spcAft>
              <a:buClr>
                <a:schemeClr val="lt1"/>
              </a:buClr>
              <a:buSzPts val="4000"/>
              <a:buFont typeface="Century Gothic"/>
              <a:buNone/>
            </a:pPr>
            <a:r>
              <a:t/>
            </a:r>
            <a:endParaRPr sz="7200"/>
          </a:p>
          <a:p>
            <a:pPr indent="0" lvl="0" marL="0" rtl="0" algn="ctr">
              <a:spcBef>
                <a:spcPts val="0"/>
              </a:spcBef>
              <a:spcAft>
                <a:spcPts val="0"/>
              </a:spcAft>
              <a:buClr>
                <a:schemeClr val="lt1"/>
              </a:buClr>
              <a:buSzPts val="4000"/>
              <a:buFont typeface="Century Gothic"/>
              <a:buNone/>
            </a:pPr>
            <a:r>
              <a:rPr lang="en-US" sz="7200"/>
              <a:t>USE CASE DIAGRAM</a:t>
            </a:r>
            <a:endParaRPr sz="7200"/>
          </a:p>
          <a:p>
            <a:pPr indent="0" lvl="0" marL="0" rtl="0" algn="r">
              <a:spcBef>
                <a:spcPts val="0"/>
              </a:spcBef>
              <a:spcAft>
                <a:spcPts val="0"/>
              </a:spcAft>
              <a:buNone/>
            </a:pPr>
            <a:r>
              <a:t/>
            </a:r>
            <a:endParaRPr sz="7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0"/>
          <p:cNvPicPr preferRelativeResize="0"/>
          <p:nvPr/>
        </p:nvPicPr>
        <p:blipFill>
          <a:blip r:embed="rId3">
            <a:alphaModFix/>
          </a:blip>
          <a:stretch>
            <a:fillRect/>
          </a:stretch>
        </p:blipFill>
        <p:spPr>
          <a:xfrm>
            <a:off x="1549075" y="0"/>
            <a:ext cx="890335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1433225" y="1119976"/>
            <a:ext cx="8610600" cy="1761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t/>
            </a:r>
            <a:endParaRPr sz="7200"/>
          </a:p>
          <a:p>
            <a:pPr indent="0" lvl="0" marL="0" rtl="0" algn="ctr">
              <a:spcBef>
                <a:spcPts val="0"/>
              </a:spcBef>
              <a:spcAft>
                <a:spcPts val="0"/>
              </a:spcAft>
              <a:buClr>
                <a:schemeClr val="dk1"/>
              </a:buClr>
              <a:buSzPts val="1100"/>
              <a:buFont typeface="Arial"/>
              <a:buNone/>
            </a:pPr>
            <a:r>
              <a:t/>
            </a:r>
            <a:endParaRPr sz="7200"/>
          </a:p>
          <a:p>
            <a:pPr indent="0" lvl="0" marL="0" rtl="0" algn="ctr">
              <a:spcBef>
                <a:spcPts val="0"/>
              </a:spcBef>
              <a:spcAft>
                <a:spcPts val="0"/>
              </a:spcAft>
              <a:buClr>
                <a:schemeClr val="dk1"/>
              </a:buClr>
              <a:buSzPts val="1100"/>
              <a:buFont typeface="Arial"/>
              <a:buNone/>
            </a:pPr>
            <a:r>
              <a:t/>
            </a:r>
            <a:endParaRPr sz="7200"/>
          </a:p>
          <a:p>
            <a:pPr indent="0" lvl="0" marL="0" rtl="0" algn="l">
              <a:spcBef>
                <a:spcPts val="0"/>
              </a:spcBef>
              <a:spcAft>
                <a:spcPts val="0"/>
              </a:spcAft>
              <a:buClr>
                <a:schemeClr val="dk1"/>
              </a:buClr>
              <a:buSzPts val="1100"/>
              <a:buFont typeface="Arial"/>
              <a:buNone/>
            </a:pPr>
            <a:r>
              <a:t/>
            </a:r>
            <a:endParaRPr sz="7200"/>
          </a:p>
          <a:p>
            <a:pPr indent="0" lvl="0" marL="0" rtl="0" algn="ctr">
              <a:spcBef>
                <a:spcPts val="0"/>
              </a:spcBef>
              <a:spcAft>
                <a:spcPts val="0"/>
              </a:spcAft>
              <a:buClr>
                <a:schemeClr val="dk1"/>
              </a:buClr>
              <a:buSzPts val="1100"/>
              <a:buFont typeface="Arial"/>
              <a:buNone/>
            </a:pPr>
            <a:r>
              <a:rPr lang="en-US" sz="7200"/>
              <a:t>OBJECT MODEL</a:t>
            </a:r>
            <a:endParaRPr sz="7200"/>
          </a:p>
          <a:p>
            <a:pPr indent="0" lvl="0" marL="0" rtl="0" algn="r">
              <a:spcBef>
                <a:spcPts val="0"/>
              </a:spcBef>
              <a:spcAft>
                <a:spcPts val="0"/>
              </a:spcAft>
              <a:buNone/>
            </a:pPr>
            <a:r>
              <a:t/>
            </a:r>
            <a:endParaRPr sz="7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Google Shape;229;p32"/>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685800" y="764373"/>
            <a:ext cx="4529138"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WORKFLOW</a:t>
            </a:r>
            <a:endParaRPr/>
          </a:p>
        </p:txBody>
      </p:sp>
      <p:sp>
        <p:nvSpPr>
          <p:cNvPr id="235" name="Google Shape;235;p33"/>
          <p:cNvSpPr txBox="1"/>
          <p:nvPr>
            <p:ph idx="1" type="body"/>
          </p:nvPr>
        </p:nvSpPr>
        <p:spPr>
          <a:xfrm>
            <a:off x="685800" y="2194560"/>
            <a:ext cx="10820400" cy="230600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The patient raise request with the type of service provider coming for the health-camp and different kind of services they would be providing. Finally the patient will be able to check how much will that cost him/her and books for the health-camp check-up.</a:t>
            </a:r>
            <a:endParaRPr/>
          </a:p>
          <a:p>
            <a:pPr indent="-228600" lvl="0" marL="228600" rtl="0" algn="l">
              <a:lnSpc>
                <a:spcPct val="90000"/>
              </a:lnSpc>
              <a:spcBef>
                <a:spcPts val="1000"/>
              </a:spcBef>
              <a:spcAft>
                <a:spcPts val="0"/>
              </a:spcAft>
              <a:buClr>
                <a:schemeClr val="lt1"/>
              </a:buClr>
              <a:buSzPts val="2200"/>
              <a:buChar char="•"/>
            </a:pPr>
            <a:r>
              <a:rPr lang="en-US"/>
              <a:t>The request goes to one of the health-camp organization who process this request upon availability of the services and medicine.</a:t>
            </a:r>
            <a:endParaRPr/>
          </a:p>
        </p:txBody>
      </p:sp>
      <p:sp>
        <p:nvSpPr>
          <p:cNvPr id="236" name="Google Shape;236;p33"/>
          <p:cNvSpPr txBox="1"/>
          <p:nvPr/>
        </p:nvSpPr>
        <p:spPr>
          <a:xfrm>
            <a:off x="5214938" y="781033"/>
            <a:ext cx="4529138" cy="1293028"/>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Century Gothic"/>
              <a:buNone/>
            </a:pPr>
            <a:r>
              <a:t/>
            </a:r>
            <a:endParaRPr b="0" i="0" sz="4000" u="none" cap="none" strike="noStrike">
              <a:solidFill>
                <a:schemeClr val="lt1"/>
              </a:solidFill>
              <a:latin typeface="Century Gothic"/>
              <a:ea typeface="Century Gothic"/>
              <a:cs typeface="Century Gothic"/>
              <a:sym typeface="Century Gothic"/>
            </a:endParaRPr>
          </a:p>
        </p:txBody>
      </p:sp>
      <p:sp>
        <p:nvSpPr>
          <p:cNvPr id="237" name="Google Shape;237;p33"/>
          <p:cNvSpPr txBox="1"/>
          <p:nvPr/>
        </p:nvSpPr>
        <p:spPr>
          <a:xfrm>
            <a:off x="5000625" y="781034"/>
            <a:ext cx="578643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FF0000"/>
                </a:solidFill>
                <a:latin typeface="Century Gothic"/>
                <a:ea typeface="Century Gothic"/>
                <a:cs typeface="Century Gothic"/>
                <a:sym typeface="Century Gothic"/>
              </a:rPr>
              <a:t>Patient--Health-Camp</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1" name="Shape 241"/>
        <p:cNvGrpSpPr/>
        <p:nvPr/>
      </p:nvGrpSpPr>
      <p:grpSpPr>
        <a:xfrm>
          <a:off x="0" y="0"/>
          <a:ext cx="0" cy="0"/>
          <a:chOff x="0" y="0"/>
          <a:chExt cx="0" cy="0"/>
        </a:xfrm>
      </p:grpSpPr>
      <p:pic>
        <p:nvPicPr>
          <p:cNvPr id="242" name="Google Shape;242;p34"/>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43" name="Google Shape;243;p34"/>
          <p:cNvSpPr/>
          <p:nvPr/>
        </p:nvSpPr>
        <p:spPr>
          <a:xfrm>
            <a:off x="643403" y="643464"/>
            <a:ext cx="10905195" cy="5571072"/>
          </a:xfrm>
          <a:prstGeom prst="roundRect">
            <a:avLst>
              <a:gd fmla="val 2403"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44" name="Google Shape;244;p34"/>
          <p:cNvPicPr preferRelativeResize="0"/>
          <p:nvPr/>
        </p:nvPicPr>
        <p:blipFill rotWithShape="1">
          <a:blip r:embed="rId4">
            <a:alphaModFix/>
          </a:blip>
          <a:srcRect b="22982" l="0" r="0" t="0"/>
          <a:stretch/>
        </p:blipFill>
        <p:spPr>
          <a:xfrm>
            <a:off x="870204" y="873252"/>
            <a:ext cx="5225796" cy="2555748"/>
          </a:xfrm>
          <a:prstGeom prst="rect">
            <a:avLst/>
          </a:prstGeom>
          <a:noFill/>
          <a:ln>
            <a:noFill/>
          </a:ln>
        </p:spPr>
      </p:pic>
      <p:pic>
        <p:nvPicPr>
          <p:cNvPr id="245" name="Google Shape;245;p34"/>
          <p:cNvPicPr preferRelativeResize="0"/>
          <p:nvPr/>
        </p:nvPicPr>
        <p:blipFill rotWithShape="1">
          <a:blip r:embed="rId5">
            <a:alphaModFix/>
          </a:blip>
          <a:srcRect b="0" l="0" r="0" t="0"/>
          <a:stretch/>
        </p:blipFill>
        <p:spPr>
          <a:xfrm>
            <a:off x="964365" y="3681820"/>
            <a:ext cx="5775038" cy="2337289"/>
          </a:xfrm>
          <a:prstGeom prst="rect">
            <a:avLst/>
          </a:prstGeom>
          <a:noFill/>
          <a:ln>
            <a:noFill/>
          </a:ln>
        </p:spPr>
      </p:pic>
      <p:cxnSp>
        <p:nvCxnSpPr>
          <p:cNvPr id="246" name="Google Shape;246;p34"/>
          <p:cNvCxnSpPr/>
          <p:nvPr/>
        </p:nvCxnSpPr>
        <p:spPr>
          <a:xfrm flipH="1">
            <a:off x="2345037" y="2966293"/>
            <a:ext cx="780879" cy="2394803"/>
          </a:xfrm>
          <a:prstGeom prst="straightConnector1">
            <a:avLst/>
          </a:prstGeom>
          <a:noFill/>
          <a:ln cap="flat" cmpd="sng" w="9525">
            <a:solidFill>
              <a:schemeClr val="dk1"/>
            </a:solidFill>
            <a:prstDash val="solid"/>
            <a:round/>
            <a:headEnd len="sm" w="sm" type="none"/>
            <a:tailEnd len="med" w="med" type="stealth"/>
          </a:ln>
        </p:spPr>
      </p:cxnSp>
      <p:pic>
        <p:nvPicPr>
          <p:cNvPr id="247" name="Google Shape;247;p34"/>
          <p:cNvPicPr preferRelativeResize="0"/>
          <p:nvPr/>
        </p:nvPicPr>
        <p:blipFill rotWithShape="1">
          <a:blip r:embed="rId6">
            <a:alphaModFix/>
          </a:blip>
          <a:srcRect b="0" l="0" r="0" t="0"/>
          <a:stretch/>
        </p:blipFill>
        <p:spPr>
          <a:xfrm>
            <a:off x="6322566" y="873251"/>
            <a:ext cx="4818255" cy="4020231"/>
          </a:xfrm>
          <a:prstGeom prst="rect">
            <a:avLst/>
          </a:prstGeom>
          <a:noFill/>
          <a:ln>
            <a:noFill/>
          </a:ln>
        </p:spPr>
      </p:pic>
      <p:sp>
        <p:nvSpPr>
          <p:cNvPr id="248" name="Google Shape;248;p34"/>
          <p:cNvSpPr/>
          <p:nvPr/>
        </p:nvSpPr>
        <p:spPr>
          <a:xfrm>
            <a:off x="6739403" y="2934625"/>
            <a:ext cx="847777" cy="241554"/>
          </a:xfrm>
          <a:prstGeom prst="ellipse">
            <a:avLst/>
          </a:prstGeom>
          <a:solidFill>
            <a:schemeClr val="accent4">
              <a:alpha val="28627"/>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49" name="Google Shape;249;p34"/>
          <p:cNvCxnSpPr>
            <a:stCxn id="248" idx="4"/>
          </p:cNvCxnSpPr>
          <p:nvPr/>
        </p:nvCxnSpPr>
        <p:spPr>
          <a:xfrm flipH="1">
            <a:off x="6252492" y="3176179"/>
            <a:ext cx="910800" cy="1898400"/>
          </a:xfrm>
          <a:prstGeom prst="straightConnector1">
            <a:avLst/>
          </a:prstGeom>
          <a:noFill/>
          <a:ln cap="flat" cmpd="sng" w="9525">
            <a:solidFill>
              <a:srgbClr val="7030A0"/>
            </a:solidFill>
            <a:prstDash val="solid"/>
            <a:round/>
            <a:headEnd len="sm" w="sm" type="none"/>
            <a:tailEnd len="med" w="med" type="triangle"/>
          </a:ln>
        </p:spPr>
      </p:cxnSp>
      <p:sp>
        <p:nvSpPr>
          <p:cNvPr id="250" name="Google Shape;250;p34"/>
          <p:cNvSpPr/>
          <p:nvPr/>
        </p:nvSpPr>
        <p:spPr>
          <a:xfrm>
            <a:off x="9452081" y="2934625"/>
            <a:ext cx="594360" cy="220739"/>
          </a:xfrm>
          <a:prstGeom prst="ellipse">
            <a:avLst/>
          </a:prstGeom>
          <a:solidFill>
            <a:schemeClr val="accent2">
              <a:alpha val="37647"/>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51" name="Google Shape;251;p34"/>
          <p:cNvCxnSpPr/>
          <p:nvPr/>
        </p:nvCxnSpPr>
        <p:spPr>
          <a:xfrm flipH="1">
            <a:off x="6202680" y="3115735"/>
            <a:ext cx="3519287" cy="1734729"/>
          </a:xfrm>
          <a:prstGeom prst="straightConnector1">
            <a:avLst/>
          </a:prstGeom>
          <a:noFill/>
          <a:ln cap="flat" cmpd="sng" w="9525">
            <a:solidFill>
              <a:schemeClr val="accent1"/>
            </a:solidFill>
            <a:prstDash val="solid"/>
            <a:round/>
            <a:headEnd len="sm" w="sm" type="none"/>
            <a:tailEnd len="med" w="med" type="triangle"/>
          </a:ln>
        </p:spPr>
      </p:cxnSp>
      <p:sp>
        <p:nvSpPr>
          <p:cNvPr id="252" name="Google Shape;252;p34"/>
          <p:cNvSpPr/>
          <p:nvPr/>
        </p:nvSpPr>
        <p:spPr>
          <a:xfrm>
            <a:off x="2634559" y="2683428"/>
            <a:ext cx="1269664" cy="282865"/>
          </a:xfrm>
          <a:prstGeom prst="ellipse">
            <a:avLst/>
          </a:prstGeom>
          <a:solidFill>
            <a:schemeClr val="accent5">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3" name="Google Shape;253;p34"/>
          <p:cNvSpPr/>
          <p:nvPr/>
        </p:nvSpPr>
        <p:spPr>
          <a:xfrm>
            <a:off x="1082040" y="4745512"/>
            <a:ext cx="5170411" cy="224128"/>
          </a:xfrm>
          <a:prstGeom prst="rect">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4" name="Google Shape;254;p34"/>
          <p:cNvSpPr/>
          <p:nvPr/>
        </p:nvSpPr>
        <p:spPr>
          <a:xfrm>
            <a:off x="1082040" y="4991220"/>
            <a:ext cx="5170411" cy="224128"/>
          </a:xfrm>
          <a:prstGeom prst="rect">
            <a:avLst/>
          </a:prstGeom>
          <a:solidFill>
            <a:srgbClr val="7030A0">
              <a:alpha val="36862"/>
            </a:srgb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55" name="Google Shape;255;p34"/>
          <p:cNvSpPr/>
          <p:nvPr/>
        </p:nvSpPr>
        <p:spPr>
          <a:xfrm>
            <a:off x="1082039" y="5200998"/>
            <a:ext cx="5170411" cy="224128"/>
          </a:xfrm>
          <a:prstGeom prst="rect">
            <a:avLst/>
          </a:prstGeom>
          <a:solidFill>
            <a:schemeClr val="dk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idx="1" type="body"/>
          </p:nvPr>
        </p:nvSpPr>
        <p:spPr>
          <a:xfrm>
            <a:off x="685800" y="2194560"/>
            <a:ext cx="10820400" cy="310610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The patient raises a request for the treatment with his personal details along with symptoms which is forwarded to doctor.</a:t>
            </a:r>
            <a:endParaRPr/>
          </a:p>
          <a:p>
            <a:pPr indent="-228600" lvl="0" marL="228600" rtl="0" algn="l">
              <a:lnSpc>
                <a:spcPct val="90000"/>
              </a:lnSpc>
              <a:spcBef>
                <a:spcPts val="1000"/>
              </a:spcBef>
              <a:spcAft>
                <a:spcPts val="0"/>
              </a:spcAft>
              <a:buClr>
                <a:schemeClr val="lt1"/>
              </a:buClr>
              <a:buSzPts val="2200"/>
              <a:buChar char="•"/>
            </a:pPr>
            <a:r>
              <a:rPr lang="en-US"/>
              <a:t>The doctor gets all the details of the patient by clicking on one of the request and then it assigns it to himself. The patient gets the update that his treatment and tests are under process.</a:t>
            </a:r>
            <a:endParaRPr/>
          </a:p>
          <a:p>
            <a:pPr indent="-228600" lvl="0" marL="228600" rtl="0" algn="l">
              <a:lnSpc>
                <a:spcPct val="90000"/>
              </a:lnSpc>
              <a:spcBef>
                <a:spcPts val="1000"/>
              </a:spcBef>
              <a:spcAft>
                <a:spcPts val="0"/>
              </a:spcAft>
              <a:buClr>
                <a:schemeClr val="lt1"/>
              </a:buClr>
              <a:buSzPts val="2200"/>
              <a:buChar char="•"/>
            </a:pPr>
            <a:r>
              <a:rPr lang="en-US"/>
              <a:t>The doctor completes the request by updating the different attributes like when is the next date he is available so that patient can visit, also updating the test result along with prescribing medicine.</a:t>
            </a:r>
            <a:endParaRPr/>
          </a:p>
          <a:p>
            <a:pPr indent="-88900" lvl="0" marL="228600" rtl="0" algn="l">
              <a:lnSpc>
                <a:spcPct val="90000"/>
              </a:lnSpc>
              <a:spcBef>
                <a:spcPts val="1000"/>
              </a:spcBef>
              <a:spcAft>
                <a:spcPts val="0"/>
              </a:spcAft>
              <a:buClr>
                <a:schemeClr val="lt1"/>
              </a:buClr>
              <a:buSzPts val="2200"/>
              <a:buNone/>
            </a:pPr>
            <a:r>
              <a:t/>
            </a:r>
            <a:endParaRPr/>
          </a:p>
        </p:txBody>
      </p:sp>
      <p:sp>
        <p:nvSpPr>
          <p:cNvPr id="261" name="Google Shape;261;p35"/>
          <p:cNvSpPr txBox="1"/>
          <p:nvPr>
            <p:ph type="title"/>
          </p:nvPr>
        </p:nvSpPr>
        <p:spPr>
          <a:xfrm>
            <a:off x="685800" y="764373"/>
            <a:ext cx="4529138"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WORKFLOW</a:t>
            </a:r>
            <a:endParaRPr/>
          </a:p>
        </p:txBody>
      </p:sp>
      <p:sp>
        <p:nvSpPr>
          <p:cNvPr id="262" name="Google Shape;262;p35"/>
          <p:cNvSpPr txBox="1"/>
          <p:nvPr/>
        </p:nvSpPr>
        <p:spPr>
          <a:xfrm>
            <a:off x="5214938" y="1118499"/>
            <a:ext cx="3429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entury Gothic"/>
                <a:ea typeface="Century Gothic"/>
                <a:cs typeface="Century Gothic"/>
                <a:sym typeface="Century Gothic"/>
              </a:rPr>
              <a:t>Patient-Hospital</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6" name="Shape 266"/>
        <p:cNvGrpSpPr/>
        <p:nvPr/>
      </p:nvGrpSpPr>
      <p:grpSpPr>
        <a:xfrm>
          <a:off x="0" y="0"/>
          <a:ext cx="0" cy="0"/>
          <a:chOff x="0" y="0"/>
          <a:chExt cx="0" cy="0"/>
        </a:xfrm>
      </p:grpSpPr>
      <p:pic>
        <p:nvPicPr>
          <p:cNvPr id="267" name="Google Shape;267;p36"/>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268" name="Google Shape;268;p36"/>
          <p:cNvSpPr/>
          <p:nvPr/>
        </p:nvSpPr>
        <p:spPr>
          <a:xfrm>
            <a:off x="643403" y="643464"/>
            <a:ext cx="10905195" cy="5571072"/>
          </a:xfrm>
          <a:prstGeom prst="roundRect">
            <a:avLst>
              <a:gd fmla="val 2403"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269" name="Google Shape;269;p36"/>
          <p:cNvPicPr preferRelativeResize="0"/>
          <p:nvPr/>
        </p:nvPicPr>
        <p:blipFill rotWithShape="1">
          <a:blip r:embed="rId4">
            <a:alphaModFix/>
          </a:blip>
          <a:srcRect b="0" l="0" r="0" t="0"/>
          <a:stretch/>
        </p:blipFill>
        <p:spPr>
          <a:xfrm>
            <a:off x="643402" y="1951282"/>
            <a:ext cx="10679918" cy="3855158"/>
          </a:xfrm>
          <a:prstGeom prst="rect">
            <a:avLst/>
          </a:prstGeom>
          <a:noFill/>
          <a:ln>
            <a:noFill/>
          </a:ln>
        </p:spPr>
      </p:pic>
      <p:pic>
        <p:nvPicPr>
          <p:cNvPr id="270" name="Google Shape;270;p36"/>
          <p:cNvPicPr preferRelativeResize="0"/>
          <p:nvPr/>
        </p:nvPicPr>
        <p:blipFill rotWithShape="1">
          <a:blip r:embed="rId5">
            <a:alphaModFix/>
          </a:blip>
          <a:srcRect b="0" l="0" r="0" t="0"/>
          <a:stretch/>
        </p:blipFill>
        <p:spPr>
          <a:xfrm>
            <a:off x="643402" y="643464"/>
            <a:ext cx="10905195" cy="1307817"/>
          </a:xfrm>
          <a:prstGeom prst="rect">
            <a:avLst/>
          </a:prstGeom>
          <a:noFill/>
          <a:ln>
            <a:noFill/>
          </a:ln>
        </p:spPr>
      </p:pic>
      <p:sp>
        <p:nvSpPr>
          <p:cNvPr id="271" name="Google Shape;271;p36"/>
          <p:cNvSpPr/>
          <p:nvPr/>
        </p:nvSpPr>
        <p:spPr>
          <a:xfrm>
            <a:off x="7970520" y="5105400"/>
            <a:ext cx="1828800" cy="335280"/>
          </a:xfrm>
          <a:prstGeom prst="ellipse">
            <a:avLst/>
          </a:prstGeom>
          <a:solidFill>
            <a:schemeClr val="accent2">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36"/>
          <p:cNvSpPr/>
          <p:nvPr/>
        </p:nvSpPr>
        <p:spPr>
          <a:xfrm>
            <a:off x="643402" y="1543186"/>
            <a:ext cx="10679918" cy="117974"/>
          </a:xfrm>
          <a:prstGeom prst="rect">
            <a:avLst/>
          </a:prstGeom>
          <a:solidFill>
            <a:schemeClr val="accent2">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73" name="Google Shape;273;p36"/>
          <p:cNvCxnSpPr/>
          <p:nvPr/>
        </p:nvCxnSpPr>
        <p:spPr>
          <a:xfrm rot="10800000">
            <a:off x="7635240" y="1661160"/>
            <a:ext cx="838200" cy="3444240"/>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7" name="Shape 277"/>
        <p:cNvGrpSpPr/>
        <p:nvPr/>
      </p:nvGrpSpPr>
      <p:grpSpPr>
        <a:xfrm>
          <a:off x="0" y="0"/>
          <a:ext cx="0" cy="0"/>
          <a:chOff x="0" y="0"/>
          <a:chExt cx="0" cy="0"/>
        </a:xfrm>
      </p:grpSpPr>
      <p:cxnSp>
        <p:nvCxnSpPr>
          <p:cNvPr id="278" name="Google Shape;278;p37"/>
          <p:cNvCxnSpPr/>
          <p:nvPr/>
        </p:nvCxnSpPr>
        <p:spPr>
          <a:xfrm>
            <a:off x="1402080" y="3429000"/>
            <a:ext cx="2636520" cy="0"/>
          </a:xfrm>
          <a:prstGeom prst="straightConnector1">
            <a:avLst/>
          </a:prstGeom>
          <a:noFill/>
          <a:ln cap="flat" cmpd="sng" w="19050">
            <a:solidFill>
              <a:srgbClr val="7F7F7F"/>
            </a:solidFill>
            <a:prstDash val="solid"/>
            <a:round/>
            <a:headEnd len="sm" w="sm" type="none"/>
            <a:tailEnd len="sm" w="sm" type="none"/>
          </a:ln>
        </p:spPr>
      </p:cxnSp>
      <p:pic>
        <p:nvPicPr>
          <p:cNvPr id="279" name="Google Shape;279;p37"/>
          <p:cNvPicPr preferRelativeResize="0"/>
          <p:nvPr/>
        </p:nvPicPr>
        <p:blipFill rotWithShape="1">
          <a:blip r:embed="rId3">
            <a:alphaModFix/>
          </a:blip>
          <a:srcRect b="-3" l="0" r="4650" t="0"/>
          <a:stretch/>
        </p:blipFill>
        <p:spPr>
          <a:xfrm>
            <a:off x="404377" y="2270761"/>
            <a:ext cx="4003763" cy="3992868"/>
          </a:xfrm>
          <a:prstGeom prst="rect">
            <a:avLst/>
          </a:prstGeom>
          <a:noFill/>
          <a:ln>
            <a:noFill/>
          </a:ln>
        </p:spPr>
      </p:pic>
      <p:cxnSp>
        <p:nvCxnSpPr>
          <p:cNvPr id="280" name="Google Shape;280;p37"/>
          <p:cNvCxnSpPr/>
          <p:nvPr/>
        </p:nvCxnSpPr>
        <p:spPr>
          <a:xfrm>
            <a:off x="4654296" y="1573887"/>
            <a:ext cx="0" cy="3710227"/>
          </a:xfrm>
          <a:prstGeom prst="straightConnector1">
            <a:avLst/>
          </a:prstGeom>
          <a:noFill/>
          <a:ln cap="flat" cmpd="sng" w="19050">
            <a:solidFill>
              <a:srgbClr val="7F7F7F"/>
            </a:solidFill>
            <a:prstDash val="solid"/>
            <a:round/>
            <a:headEnd len="sm" w="sm" type="none"/>
            <a:tailEnd len="sm" w="sm" type="none"/>
          </a:ln>
        </p:spPr>
      </p:cxnSp>
      <p:pic>
        <p:nvPicPr>
          <p:cNvPr id="281" name="Google Shape;281;p37"/>
          <p:cNvPicPr preferRelativeResize="0"/>
          <p:nvPr/>
        </p:nvPicPr>
        <p:blipFill rotWithShape="1">
          <a:blip r:embed="rId4">
            <a:alphaModFix/>
          </a:blip>
          <a:srcRect b="4628" l="0" r="-3" t="19381"/>
          <a:stretch/>
        </p:blipFill>
        <p:spPr>
          <a:xfrm>
            <a:off x="4886676" y="2553412"/>
            <a:ext cx="6975240" cy="3710228"/>
          </a:xfrm>
          <a:prstGeom prst="rect">
            <a:avLst/>
          </a:prstGeom>
          <a:noFill/>
          <a:ln>
            <a:noFill/>
          </a:ln>
        </p:spPr>
      </p:pic>
      <p:pic>
        <p:nvPicPr>
          <p:cNvPr id="282" name="Google Shape;282;p37"/>
          <p:cNvPicPr preferRelativeResize="0"/>
          <p:nvPr/>
        </p:nvPicPr>
        <p:blipFill rotWithShape="1">
          <a:blip r:embed="rId5">
            <a:alphaModFix/>
          </a:blip>
          <a:srcRect b="0" l="0" r="0" t="0"/>
          <a:stretch/>
        </p:blipFill>
        <p:spPr>
          <a:xfrm>
            <a:off x="0" y="533399"/>
            <a:ext cx="12192000" cy="1561486"/>
          </a:xfrm>
          <a:prstGeom prst="rect">
            <a:avLst/>
          </a:prstGeom>
          <a:noFill/>
          <a:ln>
            <a:noFill/>
          </a:ln>
        </p:spPr>
      </p:pic>
      <p:sp>
        <p:nvSpPr>
          <p:cNvPr id="283" name="Google Shape;283;p37"/>
          <p:cNvSpPr/>
          <p:nvPr/>
        </p:nvSpPr>
        <p:spPr>
          <a:xfrm>
            <a:off x="4886676" y="5059680"/>
            <a:ext cx="675924" cy="224434"/>
          </a:xfrm>
          <a:prstGeom prst="ellipse">
            <a:avLst/>
          </a:prstGeom>
          <a:solidFill>
            <a:schemeClr val="accent1">
              <a:alpha val="4588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4" name="Google Shape;284;p37"/>
          <p:cNvSpPr/>
          <p:nvPr/>
        </p:nvSpPr>
        <p:spPr>
          <a:xfrm>
            <a:off x="0" y="1207461"/>
            <a:ext cx="11978640" cy="202287"/>
          </a:xfrm>
          <a:prstGeom prst="rect">
            <a:avLst/>
          </a:prstGeom>
          <a:solidFill>
            <a:schemeClr val="accent1">
              <a:alpha val="44705"/>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85" name="Google Shape;285;p37"/>
          <p:cNvCxnSpPr>
            <a:stCxn id="283" idx="0"/>
          </p:cNvCxnSpPr>
          <p:nvPr/>
        </p:nvCxnSpPr>
        <p:spPr>
          <a:xfrm rot="10800000">
            <a:off x="5224638" y="1409880"/>
            <a:ext cx="0" cy="3649800"/>
          </a:xfrm>
          <a:prstGeom prst="straightConnector1">
            <a:avLst/>
          </a:prstGeom>
          <a:noFill/>
          <a:ln cap="flat" cmpd="sng" w="9525">
            <a:solidFill>
              <a:schemeClr val="accent1"/>
            </a:solidFill>
            <a:prstDash val="solid"/>
            <a:round/>
            <a:headEnd len="sm" w="sm" type="none"/>
            <a:tailEnd len="med" w="med" type="triangle"/>
          </a:ln>
        </p:spPr>
      </p:cxnSp>
      <p:sp>
        <p:nvSpPr>
          <p:cNvPr id="286" name="Google Shape;286;p37"/>
          <p:cNvSpPr/>
          <p:nvPr/>
        </p:nvSpPr>
        <p:spPr>
          <a:xfrm>
            <a:off x="7802880" y="5059680"/>
            <a:ext cx="571416" cy="224434"/>
          </a:xfrm>
          <a:prstGeom prst="ellipse">
            <a:avLst/>
          </a:prstGeom>
          <a:solidFill>
            <a:schemeClr val="accent4">
              <a:alpha val="4588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87" name="Google Shape;287;p37"/>
          <p:cNvCxnSpPr>
            <a:stCxn id="286" idx="0"/>
          </p:cNvCxnSpPr>
          <p:nvPr/>
        </p:nvCxnSpPr>
        <p:spPr>
          <a:xfrm flipH="1">
            <a:off x="4038588" y="5059680"/>
            <a:ext cx="4050000" cy="591000"/>
          </a:xfrm>
          <a:prstGeom prst="straightConnector1">
            <a:avLst/>
          </a:prstGeom>
          <a:noFill/>
          <a:ln cap="flat" cmpd="sng" w="9525">
            <a:solidFill>
              <a:schemeClr val="accent1"/>
            </a:solidFill>
            <a:prstDash val="solid"/>
            <a:round/>
            <a:headEnd len="sm" w="sm" type="none"/>
            <a:tailEnd len="med" w="med" type="triangle"/>
          </a:ln>
        </p:spPr>
      </p:cxnSp>
      <p:sp>
        <p:nvSpPr>
          <p:cNvPr id="288" name="Google Shape;288;p37"/>
          <p:cNvSpPr/>
          <p:nvPr/>
        </p:nvSpPr>
        <p:spPr>
          <a:xfrm>
            <a:off x="2849880" y="4709160"/>
            <a:ext cx="822960" cy="350520"/>
          </a:xfrm>
          <a:prstGeom prst="ellipse">
            <a:avLst/>
          </a:prstGeom>
          <a:solidFill>
            <a:schemeClr val="accent4">
              <a:alpha val="4588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89" name="Google Shape;289;p37"/>
          <p:cNvCxnSpPr>
            <a:stCxn id="288" idx="7"/>
          </p:cNvCxnSpPr>
          <p:nvPr/>
        </p:nvCxnSpPr>
        <p:spPr>
          <a:xfrm flipH="1" rot="10800000">
            <a:off x="3552320" y="1573893"/>
            <a:ext cx="7800" cy="3186600"/>
          </a:xfrm>
          <a:prstGeom prst="straightConnector1">
            <a:avLst/>
          </a:prstGeom>
          <a:noFill/>
          <a:ln cap="flat" cmpd="sng" w="9525">
            <a:solidFill>
              <a:schemeClr val="accent4"/>
            </a:solidFill>
            <a:prstDash val="solid"/>
            <a:round/>
            <a:headEnd len="sm" w="sm" type="none"/>
            <a:tailEnd len="med" w="med" type="triangle"/>
          </a:ln>
        </p:spPr>
      </p:cxnSp>
      <p:sp>
        <p:nvSpPr>
          <p:cNvPr id="290" name="Google Shape;290;p37"/>
          <p:cNvSpPr/>
          <p:nvPr/>
        </p:nvSpPr>
        <p:spPr>
          <a:xfrm>
            <a:off x="34837" y="1409748"/>
            <a:ext cx="11943803" cy="175876"/>
          </a:xfrm>
          <a:prstGeom prst="rect">
            <a:avLst/>
          </a:prstGeom>
          <a:solidFill>
            <a:schemeClr val="accent4">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4" name="Shape 154"/>
        <p:cNvGrpSpPr/>
        <p:nvPr/>
      </p:nvGrpSpPr>
      <p:grpSpPr>
        <a:xfrm>
          <a:off x="0" y="0"/>
          <a:ext cx="0" cy="0"/>
          <a:chOff x="0" y="0"/>
          <a:chExt cx="0" cy="0"/>
        </a:xfrm>
      </p:grpSpPr>
      <p:sp>
        <p:nvSpPr>
          <p:cNvPr id="155" name="Google Shape;155;p20"/>
          <p:cNvSpPr txBox="1"/>
          <p:nvPr>
            <p:ph type="title"/>
          </p:nvPr>
        </p:nvSpPr>
        <p:spPr>
          <a:xfrm>
            <a:off x="619743" y="764375"/>
            <a:ext cx="11447700" cy="129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OBJECTIVE</a:t>
            </a:r>
            <a:endParaRPr/>
          </a:p>
        </p:txBody>
      </p:sp>
      <p:sp>
        <p:nvSpPr>
          <p:cNvPr id="156" name="Google Shape;156;p20"/>
          <p:cNvSpPr txBox="1"/>
          <p:nvPr>
            <p:ph idx="1" type="body"/>
          </p:nvPr>
        </p:nvSpPr>
        <p:spPr>
          <a:xfrm>
            <a:off x="619760" y="2194560"/>
            <a:ext cx="68326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Improving the condition of people with rare diseases by providing them to health camps, delivering medicine along with financial aid at the right time with our software solution.</a:t>
            </a:r>
            <a:endParaRPr/>
          </a:p>
          <a:p>
            <a:pPr indent="-228600" lvl="0" marL="228600" rtl="0" algn="l">
              <a:lnSpc>
                <a:spcPct val="90000"/>
              </a:lnSpc>
              <a:spcBef>
                <a:spcPts val="1000"/>
              </a:spcBef>
              <a:spcAft>
                <a:spcPts val="0"/>
              </a:spcAft>
              <a:buClr>
                <a:schemeClr val="lt1"/>
              </a:buClr>
              <a:buSzPts val="2200"/>
              <a:buChar char="•"/>
            </a:pPr>
            <a:r>
              <a:rPr lang="en-US"/>
              <a:t>Since they are very rare around the world this software empowers them for the easy access to their medical solution and efficient medicine accessibility.</a:t>
            </a:r>
            <a:endParaRPr/>
          </a:p>
        </p:txBody>
      </p:sp>
      <p:pic>
        <p:nvPicPr>
          <p:cNvPr descr="JaLpArI - tHe MeRmAiD: On Chicken Pox, Birthday Parties ..." id="157" name="Google Shape;157;p20"/>
          <p:cNvPicPr preferRelativeResize="0"/>
          <p:nvPr/>
        </p:nvPicPr>
        <p:blipFill rotWithShape="1">
          <a:blip r:embed="rId3">
            <a:alphaModFix/>
          </a:blip>
          <a:srcRect b="0" l="0" r="0" t="0"/>
          <a:stretch/>
        </p:blipFill>
        <p:spPr>
          <a:xfrm>
            <a:off x="7861238" y="2001638"/>
            <a:ext cx="3644962" cy="2961532"/>
          </a:xfrm>
          <a:prstGeom prst="rect">
            <a:avLst/>
          </a:prstGeom>
          <a:noFill/>
          <a:ln>
            <a:noFill/>
          </a:ln>
        </p:spPr>
      </p:pic>
      <p:sp>
        <p:nvSpPr>
          <p:cNvPr id="158" name="Google Shape;158;p20"/>
          <p:cNvSpPr txBox="1"/>
          <p:nvPr/>
        </p:nvSpPr>
        <p:spPr>
          <a:xfrm>
            <a:off x="8633298" y="4763115"/>
            <a:ext cx="2872902" cy="20005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sng" cap="none" strike="noStrike">
                <a:solidFill>
                  <a:schemeClr val="hlink"/>
                </a:solidFill>
                <a:latin typeface="Century Gothic"/>
                <a:ea typeface="Century Gothic"/>
                <a:cs typeface="Century Gothic"/>
                <a:sym typeface="Century Gothic"/>
                <a:hlinkClick r:id="rId4"/>
              </a:rPr>
              <a:t>This Photo</a:t>
            </a:r>
            <a:r>
              <a:rPr b="0" i="0" lang="en-US" sz="700" u="none" cap="none" strike="noStrike">
                <a:solidFill>
                  <a:srgbClr val="FFFFFF"/>
                </a:solidFill>
                <a:latin typeface="Century Gothic"/>
                <a:ea typeface="Century Gothic"/>
                <a:cs typeface="Century Gothic"/>
                <a:sym typeface="Century Gothic"/>
              </a:rPr>
              <a:t> by Unknown Author is licensed under </a:t>
            </a:r>
            <a:r>
              <a:rPr b="0" i="0" lang="en-US" sz="700" u="sng" cap="none" strike="noStrike">
                <a:solidFill>
                  <a:schemeClr val="hlink"/>
                </a:solidFill>
                <a:latin typeface="Century Gothic"/>
                <a:ea typeface="Century Gothic"/>
                <a:cs typeface="Century Gothic"/>
                <a:sym typeface="Century Gothic"/>
                <a:hlinkClick r:id="rId5"/>
              </a:rPr>
              <a:t>CC BY-NC-ND</a:t>
            </a:r>
            <a:endParaRPr b="0" i="0" sz="700" u="none" cap="none" strike="noStrike">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Patient creates a request to get financial aid for medical checkups and medicine.</a:t>
            </a:r>
            <a:endParaRPr/>
          </a:p>
          <a:p>
            <a:pPr indent="-228600" lvl="0" marL="228600" rtl="0" algn="l">
              <a:lnSpc>
                <a:spcPct val="90000"/>
              </a:lnSpc>
              <a:spcBef>
                <a:spcPts val="1000"/>
              </a:spcBef>
              <a:spcAft>
                <a:spcPts val="0"/>
              </a:spcAft>
              <a:buClr>
                <a:schemeClr val="lt1"/>
              </a:buClr>
              <a:buSzPts val="2200"/>
              <a:buChar char="•"/>
            </a:pPr>
            <a:r>
              <a:rPr lang="en-US"/>
              <a:t>Patient enters all the personal details mentioning about the loan amount he/she needs.</a:t>
            </a:r>
            <a:endParaRPr/>
          </a:p>
          <a:p>
            <a:pPr indent="-228600" lvl="0" marL="228600" rtl="0" algn="l">
              <a:lnSpc>
                <a:spcPct val="90000"/>
              </a:lnSpc>
              <a:spcBef>
                <a:spcPts val="1000"/>
              </a:spcBef>
              <a:spcAft>
                <a:spcPts val="0"/>
              </a:spcAft>
              <a:buClr>
                <a:schemeClr val="lt1"/>
              </a:buClr>
              <a:buSzPts val="2200"/>
              <a:buChar char="•"/>
            </a:pPr>
            <a:r>
              <a:rPr lang="en-US"/>
              <a:t>Patient also need to upload the financial document as a proof of his/her income. The patient will get their loan rejected if they have taken the loan before.</a:t>
            </a:r>
            <a:endParaRPr/>
          </a:p>
          <a:p>
            <a:pPr indent="-228600" lvl="0" marL="228600" rtl="0" algn="l">
              <a:lnSpc>
                <a:spcPct val="90000"/>
              </a:lnSpc>
              <a:spcBef>
                <a:spcPts val="1000"/>
              </a:spcBef>
              <a:spcAft>
                <a:spcPts val="0"/>
              </a:spcAft>
              <a:buClr>
                <a:schemeClr val="lt1"/>
              </a:buClr>
              <a:buSzPts val="2200"/>
              <a:buChar char="•"/>
            </a:pPr>
            <a:r>
              <a:rPr lang="en-US"/>
              <a:t>The request will be processed by the funding employee from funding organization to process. The request will either be assigned to another person or will be processed by the employee. </a:t>
            </a:r>
            <a:endParaRPr/>
          </a:p>
        </p:txBody>
      </p:sp>
      <p:sp>
        <p:nvSpPr>
          <p:cNvPr id="296" name="Google Shape;296;p38"/>
          <p:cNvSpPr txBox="1"/>
          <p:nvPr>
            <p:ph type="title"/>
          </p:nvPr>
        </p:nvSpPr>
        <p:spPr>
          <a:xfrm>
            <a:off x="685800" y="764373"/>
            <a:ext cx="4529138"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WORKFLOW</a:t>
            </a:r>
            <a:endParaRPr/>
          </a:p>
        </p:txBody>
      </p:sp>
      <p:sp>
        <p:nvSpPr>
          <p:cNvPr id="297" name="Google Shape;297;p38"/>
          <p:cNvSpPr txBox="1"/>
          <p:nvPr/>
        </p:nvSpPr>
        <p:spPr>
          <a:xfrm>
            <a:off x="5214937" y="1118499"/>
            <a:ext cx="4529137"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entury Gothic"/>
                <a:ea typeface="Century Gothic"/>
                <a:cs typeface="Century Gothic"/>
                <a:sym typeface="Century Gothic"/>
              </a:rPr>
              <a:t>Patient-Financial Aid</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1" name="Shape 301"/>
        <p:cNvGrpSpPr/>
        <p:nvPr/>
      </p:nvGrpSpPr>
      <p:grpSpPr>
        <a:xfrm>
          <a:off x="0" y="0"/>
          <a:ext cx="0" cy="0"/>
          <a:chOff x="0" y="0"/>
          <a:chExt cx="0" cy="0"/>
        </a:xfrm>
      </p:grpSpPr>
      <p:pic>
        <p:nvPicPr>
          <p:cNvPr id="302" name="Google Shape;302;p39"/>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303" name="Google Shape;303;p39"/>
          <p:cNvSpPr/>
          <p:nvPr/>
        </p:nvSpPr>
        <p:spPr>
          <a:xfrm>
            <a:off x="643403" y="643464"/>
            <a:ext cx="10905195" cy="5571072"/>
          </a:xfrm>
          <a:prstGeom prst="roundRect">
            <a:avLst>
              <a:gd fmla="val 2403"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04" name="Google Shape;304;p39"/>
          <p:cNvPicPr preferRelativeResize="0"/>
          <p:nvPr/>
        </p:nvPicPr>
        <p:blipFill rotWithShape="1">
          <a:blip r:embed="rId4">
            <a:alphaModFix/>
          </a:blip>
          <a:srcRect b="0" l="0" r="0" t="0"/>
          <a:stretch/>
        </p:blipFill>
        <p:spPr>
          <a:xfrm>
            <a:off x="1126002" y="1815331"/>
            <a:ext cx="9435318" cy="4265733"/>
          </a:xfrm>
          <a:prstGeom prst="rect">
            <a:avLst/>
          </a:prstGeom>
          <a:noFill/>
          <a:ln>
            <a:noFill/>
          </a:ln>
        </p:spPr>
      </p:pic>
      <p:pic>
        <p:nvPicPr>
          <p:cNvPr id="305" name="Google Shape;305;p39"/>
          <p:cNvPicPr preferRelativeResize="0"/>
          <p:nvPr/>
        </p:nvPicPr>
        <p:blipFill rotWithShape="1">
          <a:blip r:embed="rId5">
            <a:alphaModFix/>
          </a:blip>
          <a:srcRect b="0" l="0" r="0" t="0"/>
          <a:stretch/>
        </p:blipFill>
        <p:spPr>
          <a:xfrm>
            <a:off x="643402" y="720725"/>
            <a:ext cx="10588478" cy="1253105"/>
          </a:xfrm>
          <a:prstGeom prst="rect">
            <a:avLst/>
          </a:prstGeom>
          <a:noFill/>
          <a:ln>
            <a:noFill/>
          </a:ln>
        </p:spPr>
      </p:pic>
      <p:sp>
        <p:nvSpPr>
          <p:cNvPr id="306" name="Google Shape;306;p39"/>
          <p:cNvSpPr/>
          <p:nvPr/>
        </p:nvSpPr>
        <p:spPr>
          <a:xfrm>
            <a:off x="8442960" y="5532120"/>
            <a:ext cx="1234440" cy="213360"/>
          </a:xfrm>
          <a:prstGeom prst="ellipse">
            <a:avLst/>
          </a:prstGeom>
          <a:solidFill>
            <a:schemeClr val="accent6">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07" name="Google Shape;307;p39"/>
          <p:cNvSpPr/>
          <p:nvPr/>
        </p:nvSpPr>
        <p:spPr>
          <a:xfrm>
            <a:off x="868680" y="1479746"/>
            <a:ext cx="9875520" cy="211893"/>
          </a:xfrm>
          <a:prstGeom prst="rect">
            <a:avLst/>
          </a:prstGeom>
          <a:solidFill>
            <a:schemeClr val="accent6">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08" name="Google Shape;308;p39"/>
          <p:cNvCxnSpPr>
            <a:stCxn id="306" idx="0"/>
          </p:cNvCxnSpPr>
          <p:nvPr/>
        </p:nvCxnSpPr>
        <p:spPr>
          <a:xfrm rot="10800000">
            <a:off x="8000880" y="1691520"/>
            <a:ext cx="1059300" cy="3840600"/>
          </a:xfrm>
          <a:prstGeom prst="straightConnector1">
            <a:avLst/>
          </a:prstGeom>
          <a:noFill/>
          <a:ln cap="flat" cmpd="sng" w="9525">
            <a:solidFill>
              <a:schemeClr val="accent6"/>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2" name="Shape 312"/>
        <p:cNvGrpSpPr/>
        <p:nvPr/>
      </p:nvGrpSpPr>
      <p:grpSpPr>
        <a:xfrm>
          <a:off x="0" y="0"/>
          <a:ext cx="0" cy="0"/>
          <a:chOff x="0" y="0"/>
          <a:chExt cx="0" cy="0"/>
        </a:xfrm>
      </p:grpSpPr>
      <p:pic>
        <p:nvPicPr>
          <p:cNvPr id="313" name="Google Shape;313;p40"/>
          <p:cNvPicPr preferRelativeResize="0"/>
          <p:nvPr/>
        </p:nvPicPr>
        <p:blipFill rotWithShape="1">
          <a:blip r:embed="rId3">
            <a:alphaModFix/>
          </a:blip>
          <a:srcRect b="0" l="0" r="0" t="0"/>
          <a:stretch/>
        </p:blipFill>
        <p:spPr>
          <a:xfrm>
            <a:off x="0" y="0"/>
            <a:ext cx="12192000" cy="1441450"/>
          </a:xfrm>
          <a:prstGeom prst="rect">
            <a:avLst/>
          </a:prstGeom>
          <a:noFill/>
          <a:ln>
            <a:noFill/>
          </a:ln>
        </p:spPr>
      </p:pic>
      <p:sp>
        <p:nvSpPr>
          <p:cNvPr id="314" name="Google Shape;314;p40"/>
          <p:cNvSpPr/>
          <p:nvPr/>
        </p:nvSpPr>
        <p:spPr>
          <a:xfrm>
            <a:off x="643403" y="643464"/>
            <a:ext cx="10905195" cy="5571072"/>
          </a:xfrm>
          <a:prstGeom prst="roundRect">
            <a:avLst>
              <a:gd fmla="val 2403"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315" name="Google Shape;315;p40"/>
          <p:cNvPicPr preferRelativeResize="0"/>
          <p:nvPr/>
        </p:nvPicPr>
        <p:blipFill rotWithShape="1">
          <a:blip r:embed="rId4">
            <a:alphaModFix/>
          </a:blip>
          <a:srcRect b="0" l="0" r="0" t="0"/>
          <a:stretch/>
        </p:blipFill>
        <p:spPr>
          <a:xfrm>
            <a:off x="850804" y="1862619"/>
            <a:ext cx="9664796" cy="4274656"/>
          </a:xfrm>
          <a:prstGeom prst="rect">
            <a:avLst/>
          </a:prstGeom>
          <a:noFill/>
          <a:ln>
            <a:noFill/>
          </a:ln>
        </p:spPr>
      </p:pic>
      <p:pic>
        <p:nvPicPr>
          <p:cNvPr id="316" name="Google Shape;316;p40"/>
          <p:cNvPicPr preferRelativeResize="0"/>
          <p:nvPr/>
        </p:nvPicPr>
        <p:blipFill rotWithShape="1">
          <a:blip r:embed="rId5">
            <a:alphaModFix/>
          </a:blip>
          <a:srcRect b="0" l="0" r="0" t="0"/>
          <a:stretch/>
        </p:blipFill>
        <p:spPr>
          <a:xfrm>
            <a:off x="643402" y="720725"/>
            <a:ext cx="9872198" cy="1253105"/>
          </a:xfrm>
          <a:prstGeom prst="rect">
            <a:avLst/>
          </a:prstGeom>
          <a:noFill/>
          <a:ln>
            <a:noFill/>
          </a:ln>
        </p:spPr>
      </p:pic>
      <p:sp>
        <p:nvSpPr>
          <p:cNvPr id="317" name="Google Shape;317;p40"/>
          <p:cNvSpPr/>
          <p:nvPr/>
        </p:nvSpPr>
        <p:spPr>
          <a:xfrm>
            <a:off x="990600" y="4160520"/>
            <a:ext cx="1493520" cy="411480"/>
          </a:xfrm>
          <a:prstGeom prst="ellipse">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8" name="Google Shape;318;p40"/>
          <p:cNvSpPr/>
          <p:nvPr/>
        </p:nvSpPr>
        <p:spPr>
          <a:xfrm>
            <a:off x="8597021" y="3999947"/>
            <a:ext cx="1493520" cy="411480"/>
          </a:xfrm>
          <a:prstGeom prst="ellipse">
            <a:avLst/>
          </a:prstGeom>
          <a:solidFill>
            <a:schemeClr val="accent4">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19" name="Google Shape;319;p40"/>
          <p:cNvSpPr/>
          <p:nvPr/>
        </p:nvSpPr>
        <p:spPr>
          <a:xfrm>
            <a:off x="850804" y="1384090"/>
            <a:ext cx="9116156" cy="128271"/>
          </a:xfrm>
          <a:prstGeom prst="rect">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20" name="Google Shape;320;p40"/>
          <p:cNvSpPr/>
          <p:nvPr/>
        </p:nvSpPr>
        <p:spPr>
          <a:xfrm>
            <a:off x="850804" y="1263733"/>
            <a:ext cx="9116156" cy="128271"/>
          </a:xfrm>
          <a:prstGeom prst="rect">
            <a:avLst/>
          </a:prstGeom>
          <a:solidFill>
            <a:schemeClr val="accent4">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21" name="Google Shape;321;p40"/>
          <p:cNvCxnSpPr/>
          <p:nvPr/>
        </p:nvCxnSpPr>
        <p:spPr>
          <a:xfrm rot="10800000">
            <a:off x="1981200" y="1512361"/>
            <a:ext cx="0" cy="2693326"/>
          </a:xfrm>
          <a:prstGeom prst="straightConnector1">
            <a:avLst/>
          </a:prstGeom>
          <a:noFill/>
          <a:ln cap="flat" cmpd="sng" w="9525">
            <a:solidFill>
              <a:schemeClr val="accent1"/>
            </a:solidFill>
            <a:prstDash val="solid"/>
            <a:round/>
            <a:headEnd len="sm" w="sm" type="none"/>
            <a:tailEnd len="med" w="med" type="triangle"/>
          </a:ln>
        </p:spPr>
      </p:cxnSp>
      <p:cxnSp>
        <p:nvCxnSpPr>
          <p:cNvPr id="322" name="Google Shape;322;p40"/>
          <p:cNvCxnSpPr/>
          <p:nvPr/>
        </p:nvCxnSpPr>
        <p:spPr>
          <a:xfrm rot="10800000">
            <a:off x="8945880" y="1347277"/>
            <a:ext cx="0" cy="2693326"/>
          </a:xfrm>
          <a:prstGeom prst="straightConnector1">
            <a:avLst/>
          </a:prstGeom>
          <a:noFill/>
          <a:ln cap="flat" cmpd="sng" w="9525">
            <a:solidFill>
              <a:schemeClr val="accent4"/>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1"/>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The patient creates a request mentioning the details of address  and specifying the amount of medicine to be delivered.</a:t>
            </a:r>
            <a:endParaRPr/>
          </a:p>
          <a:p>
            <a:pPr indent="-228600" lvl="0" marL="228600" rtl="0" algn="l">
              <a:lnSpc>
                <a:spcPct val="90000"/>
              </a:lnSpc>
              <a:spcBef>
                <a:spcPts val="1000"/>
              </a:spcBef>
              <a:spcAft>
                <a:spcPts val="0"/>
              </a:spcAft>
              <a:buClr>
                <a:schemeClr val="lt1"/>
              </a:buClr>
              <a:buSzPts val="2200"/>
              <a:buChar char="•"/>
            </a:pPr>
            <a:r>
              <a:rPr lang="en-US"/>
              <a:t>The request then goes to the Delivery Logistics who estimates and assigns the cost of the transportation.</a:t>
            </a:r>
            <a:endParaRPr/>
          </a:p>
          <a:p>
            <a:pPr indent="-228600" lvl="0" marL="228600" rtl="0" algn="l">
              <a:lnSpc>
                <a:spcPct val="90000"/>
              </a:lnSpc>
              <a:spcBef>
                <a:spcPts val="1000"/>
              </a:spcBef>
              <a:spcAft>
                <a:spcPts val="0"/>
              </a:spcAft>
              <a:buClr>
                <a:schemeClr val="lt1"/>
              </a:buClr>
              <a:buSzPts val="2200"/>
              <a:buChar char="•"/>
            </a:pPr>
            <a:r>
              <a:rPr lang="en-US"/>
              <a:t>After the estimated price is assigned the process is assigned to Price approval supervisor for approval.</a:t>
            </a:r>
            <a:endParaRPr/>
          </a:p>
          <a:p>
            <a:pPr indent="-228600" lvl="0" marL="228600" rtl="0" algn="l">
              <a:lnSpc>
                <a:spcPct val="90000"/>
              </a:lnSpc>
              <a:spcBef>
                <a:spcPts val="1000"/>
              </a:spcBef>
              <a:spcAft>
                <a:spcPts val="0"/>
              </a:spcAft>
              <a:buClr>
                <a:schemeClr val="lt1"/>
              </a:buClr>
              <a:buSzPts val="2200"/>
              <a:buChar char="•"/>
            </a:pPr>
            <a:r>
              <a:rPr lang="en-US"/>
              <a:t>After it gets approved it is then forwarded to Medicine supply-store to assign the price of the medicine and also its availability then the status is updated to complete.</a:t>
            </a:r>
            <a:endParaRPr/>
          </a:p>
        </p:txBody>
      </p:sp>
      <p:sp>
        <p:nvSpPr>
          <p:cNvPr id="328" name="Google Shape;328;p41"/>
          <p:cNvSpPr txBox="1"/>
          <p:nvPr>
            <p:ph type="title"/>
          </p:nvPr>
        </p:nvSpPr>
        <p:spPr>
          <a:xfrm>
            <a:off x="685800" y="764373"/>
            <a:ext cx="4529138"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WORKFLOW</a:t>
            </a:r>
            <a:endParaRPr/>
          </a:p>
        </p:txBody>
      </p:sp>
      <p:sp>
        <p:nvSpPr>
          <p:cNvPr id="329" name="Google Shape;329;p41"/>
          <p:cNvSpPr txBox="1"/>
          <p:nvPr/>
        </p:nvSpPr>
        <p:spPr>
          <a:xfrm>
            <a:off x="5214937" y="1118499"/>
            <a:ext cx="5715001"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FF0000"/>
                </a:solidFill>
                <a:latin typeface="Century Gothic"/>
                <a:ea typeface="Century Gothic"/>
                <a:cs typeface="Century Gothic"/>
                <a:sym typeface="Century Gothic"/>
              </a:rPr>
              <a:t>Patient-Medicine Transport</a:t>
            </a:r>
            <a:endParaRPr sz="3200">
              <a:solidFill>
                <a:schemeClr val="l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42"/>
          <p:cNvPicPr preferRelativeResize="0"/>
          <p:nvPr/>
        </p:nvPicPr>
        <p:blipFill rotWithShape="1">
          <a:blip r:embed="rId3">
            <a:alphaModFix/>
          </a:blip>
          <a:srcRect b="0" l="0" r="0" t="0"/>
          <a:stretch/>
        </p:blipFill>
        <p:spPr>
          <a:xfrm>
            <a:off x="7" y="2741295"/>
            <a:ext cx="6363739" cy="3710227"/>
          </a:xfrm>
          <a:prstGeom prst="rect">
            <a:avLst/>
          </a:prstGeom>
          <a:noFill/>
          <a:ln>
            <a:noFill/>
          </a:ln>
        </p:spPr>
      </p:pic>
      <p:pic>
        <p:nvPicPr>
          <p:cNvPr id="335" name="Google Shape;335;p42"/>
          <p:cNvPicPr preferRelativeResize="0"/>
          <p:nvPr/>
        </p:nvPicPr>
        <p:blipFill rotWithShape="1">
          <a:blip r:embed="rId4">
            <a:alphaModFix/>
          </a:blip>
          <a:srcRect b="0" l="0" r="0" t="0"/>
          <a:stretch/>
        </p:blipFill>
        <p:spPr>
          <a:xfrm>
            <a:off x="7" y="1193233"/>
            <a:ext cx="12191993" cy="1548062"/>
          </a:xfrm>
          <a:prstGeom prst="rect">
            <a:avLst/>
          </a:prstGeom>
          <a:noFill/>
          <a:ln>
            <a:noFill/>
          </a:ln>
        </p:spPr>
      </p:pic>
      <p:pic>
        <p:nvPicPr>
          <p:cNvPr id="336" name="Google Shape;336;p42"/>
          <p:cNvPicPr preferRelativeResize="0"/>
          <p:nvPr/>
        </p:nvPicPr>
        <p:blipFill rotWithShape="1">
          <a:blip r:embed="rId5">
            <a:alphaModFix/>
          </a:blip>
          <a:srcRect b="0" l="0" r="0" t="0"/>
          <a:stretch/>
        </p:blipFill>
        <p:spPr>
          <a:xfrm>
            <a:off x="6363749" y="2741294"/>
            <a:ext cx="5828251" cy="3710227"/>
          </a:xfrm>
          <a:prstGeom prst="rect">
            <a:avLst/>
          </a:prstGeom>
          <a:noFill/>
          <a:ln>
            <a:noFill/>
          </a:ln>
        </p:spPr>
      </p:pic>
      <p:sp>
        <p:nvSpPr>
          <p:cNvPr id="337" name="Google Shape;337;p42"/>
          <p:cNvSpPr/>
          <p:nvPr/>
        </p:nvSpPr>
        <p:spPr>
          <a:xfrm>
            <a:off x="3857625" y="5229225"/>
            <a:ext cx="1785938" cy="328613"/>
          </a:xfrm>
          <a:prstGeom prst="ellipse">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8" name="Google Shape;338;p42"/>
          <p:cNvSpPr/>
          <p:nvPr/>
        </p:nvSpPr>
        <p:spPr>
          <a:xfrm>
            <a:off x="9496424" y="5810250"/>
            <a:ext cx="2290763" cy="361950"/>
          </a:xfrm>
          <a:prstGeom prst="ellipse">
            <a:avLst/>
          </a:prstGeom>
          <a:solidFill>
            <a:schemeClr val="accent4">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39" name="Google Shape;339;p42"/>
          <p:cNvCxnSpPr/>
          <p:nvPr/>
        </p:nvCxnSpPr>
        <p:spPr>
          <a:xfrm rot="10800000">
            <a:off x="4595813" y="2614613"/>
            <a:ext cx="0" cy="2614612"/>
          </a:xfrm>
          <a:prstGeom prst="straightConnector1">
            <a:avLst/>
          </a:prstGeom>
          <a:noFill/>
          <a:ln cap="flat" cmpd="sng" w="9525">
            <a:solidFill>
              <a:schemeClr val="accent1"/>
            </a:solidFill>
            <a:prstDash val="solid"/>
            <a:round/>
            <a:headEnd len="sm" w="sm" type="none"/>
            <a:tailEnd len="med" w="med" type="triangle"/>
          </a:ln>
        </p:spPr>
      </p:cxnSp>
      <p:cxnSp>
        <p:nvCxnSpPr>
          <p:cNvPr id="340" name="Google Shape;340;p42"/>
          <p:cNvCxnSpPr/>
          <p:nvPr/>
        </p:nvCxnSpPr>
        <p:spPr>
          <a:xfrm rot="10800000">
            <a:off x="10439400" y="2279940"/>
            <a:ext cx="0" cy="3530310"/>
          </a:xfrm>
          <a:prstGeom prst="straightConnector1">
            <a:avLst/>
          </a:prstGeom>
          <a:noFill/>
          <a:ln cap="flat" cmpd="sng" w="9525">
            <a:solidFill>
              <a:schemeClr val="accent4"/>
            </a:solidFill>
            <a:prstDash val="solid"/>
            <a:round/>
            <a:headEnd len="sm" w="sm" type="none"/>
            <a:tailEnd len="med" w="med" type="triangle"/>
          </a:ln>
        </p:spPr>
      </p:cxnSp>
      <p:sp>
        <p:nvSpPr>
          <p:cNvPr id="341" name="Google Shape;341;p42"/>
          <p:cNvSpPr/>
          <p:nvPr/>
        </p:nvSpPr>
        <p:spPr>
          <a:xfrm>
            <a:off x="0" y="2443163"/>
            <a:ext cx="11930063" cy="157162"/>
          </a:xfrm>
          <a:prstGeom prst="rect">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2" name="Google Shape;342;p42"/>
          <p:cNvSpPr/>
          <p:nvPr/>
        </p:nvSpPr>
        <p:spPr>
          <a:xfrm>
            <a:off x="0" y="2122778"/>
            <a:ext cx="11930063" cy="157162"/>
          </a:xfrm>
          <a:prstGeom prst="rect">
            <a:avLst/>
          </a:prstGeom>
          <a:solidFill>
            <a:schemeClr val="accent4">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6" name="Shape 346"/>
        <p:cNvGrpSpPr/>
        <p:nvPr/>
      </p:nvGrpSpPr>
      <p:grpSpPr>
        <a:xfrm>
          <a:off x="0" y="0"/>
          <a:ext cx="0" cy="0"/>
          <a:chOff x="0" y="0"/>
          <a:chExt cx="0" cy="0"/>
        </a:xfrm>
      </p:grpSpPr>
      <p:pic>
        <p:nvPicPr>
          <p:cNvPr id="347" name="Google Shape;347;p43"/>
          <p:cNvPicPr preferRelativeResize="0"/>
          <p:nvPr/>
        </p:nvPicPr>
        <p:blipFill rotWithShape="1">
          <a:blip r:embed="rId3">
            <a:alphaModFix/>
          </a:blip>
          <a:srcRect b="1" l="3429" r="25279" t="0"/>
          <a:stretch/>
        </p:blipFill>
        <p:spPr>
          <a:xfrm>
            <a:off x="923925" y="2741295"/>
            <a:ext cx="10344150" cy="3976139"/>
          </a:xfrm>
          <a:prstGeom prst="rect">
            <a:avLst/>
          </a:prstGeom>
          <a:noFill/>
          <a:ln>
            <a:noFill/>
          </a:ln>
        </p:spPr>
      </p:pic>
      <p:pic>
        <p:nvPicPr>
          <p:cNvPr id="348" name="Google Shape;348;p43"/>
          <p:cNvPicPr preferRelativeResize="0"/>
          <p:nvPr/>
        </p:nvPicPr>
        <p:blipFill rotWithShape="1">
          <a:blip r:embed="rId4">
            <a:alphaModFix/>
          </a:blip>
          <a:srcRect b="0" l="0" r="0" t="0"/>
          <a:stretch/>
        </p:blipFill>
        <p:spPr>
          <a:xfrm>
            <a:off x="7" y="1193233"/>
            <a:ext cx="12191993" cy="1548062"/>
          </a:xfrm>
          <a:prstGeom prst="rect">
            <a:avLst/>
          </a:prstGeom>
          <a:noFill/>
          <a:ln>
            <a:noFill/>
          </a:ln>
        </p:spPr>
      </p:pic>
      <p:sp>
        <p:nvSpPr>
          <p:cNvPr id="349" name="Google Shape;349;p43"/>
          <p:cNvSpPr/>
          <p:nvPr/>
        </p:nvSpPr>
        <p:spPr>
          <a:xfrm>
            <a:off x="4310061" y="5500460"/>
            <a:ext cx="4476751" cy="557440"/>
          </a:xfrm>
          <a:prstGeom prst="ellipse">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0" name="Google Shape;350;p43"/>
          <p:cNvSpPr/>
          <p:nvPr/>
        </p:nvSpPr>
        <p:spPr>
          <a:xfrm>
            <a:off x="0" y="2286001"/>
            <a:ext cx="11930063" cy="157162"/>
          </a:xfrm>
          <a:prstGeom prst="rect">
            <a:avLst/>
          </a:prstGeom>
          <a:solidFill>
            <a:schemeClr val="accent1">
              <a:alpha val="36862"/>
            </a:schemeClr>
          </a:solidFill>
          <a:ln cap="flat" cmpd="sng" w="12700">
            <a:solidFill>
              <a:srgbClr val="A2211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51" name="Google Shape;351;p43"/>
          <p:cNvCxnSpPr/>
          <p:nvPr/>
        </p:nvCxnSpPr>
        <p:spPr>
          <a:xfrm rot="10800000">
            <a:off x="6224588" y="2443163"/>
            <a:ext cx="0" cy="3057297"/>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685800" y="764375"/>
            <a:ext cx="10820400" cy="5516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Thank You!</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2" name="Shape 162"/>
        <p:cNvGrpSpPr/>
        <p:nvPr/>
      </p:nvGrpSpPr>
      <p:grpSpPr>
        <a:xfrm>
          <a:off x="0" y="0"/>
          <a:ext cx="0" cy="0"/>
          <a:chOff x="0" y="0"/>
          <a:chExt cx="0" cy="0"/>
        </a:xfrm>
      </p:grpSpPr>
      <p:sp>
        <p:nvSpPr>
          <p:cNvPr id="163" name="Google Shape;163;p21"/>
          <p:cNvSpPr txBox="1"/>
          <p:nvPr>
            <p:ph type="title"/>
          </p:nvPr>
        </p:nvSpPr>
        <p:spPr>
          <a:xfrm>
            <a:off x="619760" y="764373"/>
            <a:ext cx="6832600" cy="1293028"/>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Clr>
                <a:schemeClr val="lt1"/>
              </a:buClr>
              <a:buSzPts val="4000"/>
              <a:buFont typeface="Century Gothic"/>
              <a:buNone/>
            </a:pPr>
            <a:r>
              <a:rPr lang="en-US"/>
              <a:t>PROBLEM STATEMENT</a:t>
            </a:r>
            <a:endParaRPr/>
          </a:p>
        </p:txBody>
      </p:sp>
      <p:sp>
        <p:nvSpPr>
          <p:cNvPr id="164" name="Google Shape;164;p21"/>
          <p:cNvSpPr txBox="1"/>
          <p:nvPr>
            <p:ph idx="1" type="body"/>
          </p:nvPr>
        </p:nvSpPr>
        <p:spPr>
          <a:xfrm>
            <a:off x="619760" y="2194560"/>
            <a:ext cx="68326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It's very difficult for a person with a rare disease to seek help in a hospital.</a:t>
            </a:r>
            <a:endParaRPr/>
          </a:p>
          <a:p>
            <a:pPr indent="-228600" lvl="0" marL="228600" rtl="0" algn="l">
              <a:lnSpc>
                <a:spcPct val="90000"/>
              </a:lnSpc>
              <a:spcBef>
                <a:spcPts val="1000"/>
              </a:spcBef>
              <a:spcAft>
                <a:spcPts val="0"/>
              </a:spcAft>
              <a:buClr>
                <a:schemeClr val="lt1"/>
              </a:buClr>
              <a:buSzPts val="2200"/>
              <a:buChar char="•"/>
            </a:pPr>
            <a:r>
              <a:rPr lang="en-US"/>
              <a:t>Most of the health camps usually </a:t>
            </a:r>
            <a:r>
              <a:rPr lang="en-US"/>
              <a:t>set up</a:t>
            </a:r>
            <a:r>
              <a:rPr lang="en-US"/>
              <a:t> their camps for the usual diseases.</a:t>
            </a:r>
            <a:endParaRPr/>
          </a:p>
          <a:p>
            <a:pPr indent="-228600" lvl="0" marL="228600" rtl="0" algn="l">
              <a:lnSpc>
                <a:spcPct val="90000"/>
              </a:lnSpc>
              <a:spcBef>
                <a:spcPts val="1000"/>
              </a:spcBef>
              <a:spcAft>
                <a:spcPts val="0"/>
              </a:spcAft>
              <a:buClr>
                <a:schemeClr val="lt1"/>
              </a:buClr>
              <a:buSzPts val="2200"/>
              <a:buChar char="•"/>
            </a:pPr>
            <a:r>
              <a:rPr lang="en-US"/>
              <a:t>Enormous drug price in country like USA.</a:t>
            </a:r>
            <a:endParaRPr/>
          </a:p>
          <a:p>
            <a:pPr indent="-228600" lvl="0" marL="228600" rtl="0" algn="l">
              <a:lnSpc>
                <a:spcPct val="90000"/>
              </a:lnSpc>
              <a:spcBef>
                <a:spcPts val="1000"/>
              </a:spcBef>
              <a:spcAft>
                <a:spcPts val="0"/>
              </a:spcAft>
              <a:buClr>
                <a:schemeClr val="lt1"/>
              </a:buClr>
              <a:buSzPts val="2200"/>
              <a:buChar char="•"/>
            </a:pPr>
            <a:r>
              <a:rPr lang="en-US"/>
              <a:t>No easy access to medicine for people with rare disease.</a:t>
            </a:r>
            <a:endParaRPr/>
          </a:p>
          <a:p>
            <a:pPr indent="-228600" lvl="0" marL="228600" rtl="0" algn="l">
              <a:lnSpc>
                <a:spcPct val="90000"/>
              </a:lnSpc>
              <a:spcBef>
                <a:spcPts val="1000"/>
              </a:spcBef>
              <a:spcAft>
                <a:spcPts val="0"/>
              </a:spcAft>
              <a:buClr>
                <a:schemeClr val="lt1"/>
              </a:buClr>
              <a:buSzPts val="2200"/>
              <a:buChar char="•"/>
            </a:pPr>
            <a:r>
              <a:rPr lang="en-US"/>
              <a:t>Huge travel expense for getting a check up done from a specialist who is in another state or country.</a:t>
            </a:r>
            <a:endParaRPr/>
          </a:p>
        </p:txBody>
      </p:sp>
      <p:pic>
        <p:nvPicPr>
          <p:cNvPr descr="Philosophy of Thought and Logic 2013-14 - The Collaboratory" id="165" name="Google Shape;165;p21"/>
          <p:cNvPicPr preferRelativeResize="0"/>
          <p:nvPr/>
        </p:nvPicPr>
        <p:blipFill rotWithShape="1">
          <a:blip r:embed="rId3">
            <a:alphaModFix/>
          </a:blip>
          <a:srcRect b="0" l="0" r="0" t="0"/>
          <a:stretch/>
        </p:blipFill>
        <p:spPr>
          <a:xfrm>
            <a:off x="7861238" y="1363241"/>
            <a:ext cx="3644962" cy="42383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685800" y="312817"/>
            <a:ext cx="10820400"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SOLUTION TO THE PROBLEM</a:t>
            </a:r>
            <a:endParaRPr/>
          </a:p>
        </p:txBody>
      </p:sp>
      <p:sp>
        <p:nvSpPr>
          <p:cNvPr id="171" name="Google Shape;171;p22"/>
          <p:cNvSpPr txBox="1"/>
          <p:nvPr>
            <p:ph idx="1" type="body"/>
          </p:nvPr>
        </p:nvSpPr>
        <p:spPr>
          <a:xfrm>
            <a:off x="685800" y="1605845"/>
            <a:ext cx="10820400" cy="4939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2200"/>
              <a:buChar char="•"/>
            </a:pPr>
            <a:r>
              <a:rPr b="1" lang="en-US">
                <a:solidFill>
                  <a:schemeClr val="accent1"/>
                </a:solidFill>
              </a:rPr>
              <a:t>Doctor:</a:t>
            </a:r>
            <a:r>
              <a:rPr b="1" lang="en-US"/>
              <a:t> </a:t>
            </a:r>
            <a:r>
              <a:rPr lang="en-US"/>
              <a:t>It is very difficult for the patient with rare disease to access to Doctor who has specialization with that particular disease. This application help them get consultation from doctor online without visiting the hospital which would be far away from their place.</a:t>
            </a:r>
            <a:endParaRPr/>
          </a:p>
          <a:p>
            <a:pPr indent="-228600" lvl="0" marL="228600" rtl="0" algn="l">
              <a:lnSpc>
                <a:spcPct val="90000"/>
              </a:lnSpc>
              <a:spcBef>
                <a:spcPts val="1000"/>
              </a:spcBef>
              <a:spcAft>
                <a:spcPts val="0"/>
              </a:spcAft>
              <a:buClr>
                <a:schemeClr val="accent1"/>
              </a:buClr>
              <a:buSzPts val="2200"/>
              <a:buChar char="•"/>
            </a:pPr>
            <a:r>
              <a:rPr b="1" lang="en-US">
                <a:solidFill>
                  <a:schemeClr val="accent1"/>
                </a:solidFill>
              </a:rPr>
              <a:t>Finance</a:t>
            </a:r>
            <a:r>
              <a:rPr b="1" lang="en-US">
                <a:solidFill>
                  <a:schemeClr val="accent1"/>
                </a:solidFill>
              </a:rPr>
              <a:t>: </a:t>
            </a:r>
            <a:r>
              <a:rPr lang="en-US"/>
              <a:t>The drug is very expensive in country like USA. So this application help those people with low annual income get financial support from bank run by government to get medicines at a lower price.</a:t>
            </a:r>
            <a:endParaRPr/>
          </a:p>
          <a:p>
            <a:pPr indent="-228600" lvl="0" marL="228600" rtl="0" algn="l">
              <a:lnSpc>
                <a:spcPct val="90000"/>
              </a:lnSpc>
              <a:spcBef>
                <a:spcPts val="1000"/>
              </a:spcBef>
              <a:spcAft>
                <a:spcPts val="0"/>
              </a:spcAft>
              <a:buClr>
                <a:schemeClr val="accent1"/>
              </a:buClr>
              <a:buSzPts val="2200"/>
              <a:buChar char="•"/>
            </a:pPr>
            <a:r>
              <a:rPr b="1" lang="en-US">
                <a:solidFill>
                  <a:schemeClr val="accent1"/>
                </a:solidFill>
              </a:rPr>
              <a:t>Medicine Supply: </a:t>
            </a:r>
            <a:r>
              <a:rPr lang="en-US"/>
              <a:t>Sometimes the medicine recommended by the doctor for their disease are not available in very few pharmacy store. So this application helps them to order medicine online.</a:t>
            </a:r>
            <a:endParaRPr/>
          </a:p>
          <a:p>
            <a:pPr indent="-228600" lvl="0" marL="228600" rtl="0" algn="l">
              <a:lnSpc>
                <a:spcPct val="90000"/>
              </a:lnSpc>
              <a:spcBef>
                <a:spcPts val="1000"/>
              </a:spcBef>
              <a:spcAft>
                <a:spcPts val="0"/>
              </a:spcAft>
              <a:buClr>
                <a:schemeClr val="accent1"/>
              </a:buClr>
              <a:buSzPts val="2200"/>
              <a:buChar char="•"/>
            </a:pPr>
            <a:r>
              <a:rPr b="1" lang="en-US">
                <a:solidFill>
                  <a:schemeClr val="accent1"/>
                </a:solidFill>
              </a:rPr>
              <a:t>Health Camps: </a:t>
            </a:r>
            <a:r>
              <a:rPr lang="en-US"/>
              <a:t>Most of the health camps are for treating very common diseases. However, this application updates the health camps about the patients with rare disease so that the health camps make the those particular medicines and checkups available for those patients.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685800" y="470862"/>
            <a:ext cx="10820400" cy="129302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Century Gothic"/>
              <a:buNone/>
            </a:pPr>
            <a:r>
              <a:rPr lang="en-US"/>
              <a:t>APPROACH</a:t>
            </a:r>
            <a:endParaRPr/>
          </a:p>
        </p:txBody>
      </p:sp>
      <p:sp>
        <p:nvSpPr>
          <p:cNvPr id="177" name="Google Shape;177;p23"/>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2200"/>
              <a:buChar char="•"/>
            </a:pPr>
            <a:r>
              <a:rPr lang="en-US"/>
              <a:t>There are 6 enterprises which runs it’s own organizations and those are Patient, Health Camps, Delivery Logistics, Medicine Supplier, Financial Aid, Hospital.</a:t>
            </a:r>
            <a:endParaRPr/>
          </a:p>
          <a:p>
            <a:pPr indent="-228600" lvl="0" marL="228600" rtl="0" algn="l">
              <a:lnSpc>
                <a:spcPct val="90000"/>
              </a:lnSpc>
              <a:spcBef>
                <a:spcPts val="1000"/>
              </a:spcBef>
              <a:spcAft>
                <a:spcPts val="0"/>
              </a:spcAft>
              <a:buClr>
                <a:schemeClr val="lt1"/>
              </a:buClr>
              <a:buSzPts val="2200"/>
              <a:buChar char="•"/>
            </a:pPr>
            <a:r>
              <a:rPr lang="en-US"/>
              <a:t>The patient organization raise the request for all the other Enterprise and the patients request status gets updated as it is processed by different organizations in different enterprises.</a:t>
            </a:r>
            <a:endParaRPr/>
          </a:p>
          <a:p>
            <a:pPr indent="-228600" lvl="0" marL="228600" rtl="0" algn="l">
              <a:lnSpc>
                <a:spcPct val="90000"/>
              </a:lnSpc>
              <a:spcBef>
                <a:spcPts val="1000"/>
              </a:spcBef>
              <a:spcAft>
                <a:spcPts val="0"/>
              </a:spcAft>
              <a:buClr>
                <a:schemeClr val="lt1"/>
              </a:buClr>
              <a:buSzPts val="2200"/>
              <a:buChar char="•"/>
            </a:pPr>
            <a:r>
              <a:rPr lang="en-US"/>
              <a:t>For instance, the patient wants to get a financial from a government Bank so he/she can raise a request along with his/her financial document. The bank employee from one of bank organizations will try to process it whichever bank feels like the criteria is satisfied.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150375" y="448550"/>
            <a:ext cx="32787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USE CASES</a:t>
            </a:r>
            <a:endParaRPr/>
          </a:p>
        </p:txBody>
      </p:sp>
      <p:sp>
        <p:nvSpPr>
          <p:cNvPr id="183" name="Google Shape;183;p24"/>
          <p:cNvSpPr txBox="1"/>
          <p:nvPr>
            <p:ph idx="1" type="body"/>
          </p:nvPr>
        </p:nvSpPr>
        <p:spPr>
          <a:xfrm>
            <a:off x="550450" y="1803524"/>
            <a:ext cx="10820400" cy="4175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a:solidFill>
                  <a:srgbClr val="FF0000"/>
                </a:solidFill>
              </a:rPr>
              <a:t>System </a:t>
            </a:r>
            <a:r>
              <a:rPr b="1" lang="en-US">
                <a:solidFill>
                  <a:srgbClr val="FF0000"/>
                </a:solidFill>
              </a:rPr>
              <a:t>Manager</a:t>
            </a:r>
            <a:endParaRPr b="1">
              <a:solidFill>
                <a:srgbClr val="FF0000"/>
              </a:solidFill>
            </a:endParaRPr>
          </a:p>
          <a:p>
            <a:pPr indent="0" lvl="0" marL="0" rtl="0" algn="l">
              <a:lnSpc>
                <a:spcPct val="115000"/>
              </a:lnSpc>
              <a:spcBef>
                <a:spcPts val="0"/>
              </a:spcBef>
              <a:spcAft>
                <a:spcPts val="0"/>
              </a:spcAft>
              <a:buNone/>
            </a:pPr>
            <a:r>
              <a:t/>
            </a:r>
            <a:endParaRPr b="1">
              <a:solidFill>
                <a:srgbClr val="FF0000"/>
              </a:solidFill>
            </a:endParaRPr>
          </a:p>
          <a:p>
            <a:pPr indent="0" lvl="0" marL="0" rtl="0" algn="l">
              <a:lnSpc>
                <a:spcPct val="115000"/>
              </a:lnSpc>
              <a:spcBef>
                <a:spcPts val="0"/>
              </a:spcBef>
              <a:spcAft>
                <a:spcPts val="0"/>
              </a:spcAft>
              <a:buNone/>
            </a:pPr>
            <a:r>
              <a:rPr lang="en-US">
                <a:solidFill>
                  <a:srgbClr val="FFFFFF"/>
                </a:solidFill>
              </a:rPr>
              <a:t>• View/Add/Update/Remove Network.</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View/Add/Update/Remove Patient. </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View/Add/Update/Remove H</a:t>
            </a:r>
            <a:r>
              <a:rPr lang="en-US">
                <a:solidFill>
                  <a:srgbClr val="FFFFFF"/>
                </a:solidFill>
              </a:rPr>
              <a:t>ospital.</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a:t>
            </a:r>
            <a:r>
              <a:rPr lang="en-US">
                <a:solidFill>
                  <a:srgbClr val="FFFFFF"/>
                </a:solidFill>
              </a:rPr>
              <a:t>View/Add/Update/Remove HealthCamps.</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View/Add/Update/Remove Funding.</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View/Add/Update/Remove Medicine-Supplier.</a:t>
            </a:r>
            <a:endParaRPr>
              <a:solidFill>
                <a:srgbClr val="FFFFFF"/>
              </a:solidFill>
            </a:endParaRPr>
          </a:p>
          <a:p>
            <a:pPr indent="0" lvl="0" marL="0" rtl="0" algn="l">
              <a:lnSpc>
                <a:spcPct val="115000"/>
              </a:lnSpc>
              <a:spcBef>
                <a:spcPts val="0"/>
              </a:spcBef>
              <a:spcAft>
                <a:spcPts val="0"/>
              </a:spcAft>
              <a:buNone/>
            </a:pPr>
            <a:r>
              <a:rPr lang="en-US">
                <a:solidFill>
                  <a:srgbClr val="FFFFFF"/>
                </a:solidFill>
              </a:rPr>
              <a:t>• View/Add/Update/Remove Delivery.</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50375" y="448550"/>
            <a:ext cx="32787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USE CASES</a:t>
            </a:r>
            <a:endParaRPr/>
          </a:p>
        </p:txBody>
      </p:sp>
      <p:sp>
        <p:nvSpPr>
          <p:cNvPr id="189" name="Google Shape;189;p25"/>
          <p:cNvSpPr txBox="1"/>
          <p:nvPr>
            <p:ph idx="1" type="body"/>
          </p:nvPr>
        </p:nvSpPr>
        <p:spPr>
          <a:xfrm>
            <a:off x="550450" y="1803525"/>
            <a:ext cx="10820400" cy="4055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400">
                <a:solidFill>
                  <a:srgbClr val="FF0000"/>
                </a:solidFill>
              </a:rPr>
              <a:t>Patient</a:t>
            </a:r>
            <a:endParaRPr b="1" sz="2400">
              <a:solidFill>
                <a:srgbClr val="FF0000"/>
              </a:solidFill>
            </a:endParaRPr>
          </a:p>
          <a:p>
            <a:pPr indent="0" lvl="0" marL="0" rtl="0" algn="l">
              <a:spcBef>
                <a:spcPts val="1000"/>
              </a:spcBef>
              <a:spcAft>
                <a:spcPts val="0"/>
              </a:spcAft>
              <a:buClr>
                <a:schemeClr val="dk1"/>
              </a:buClr>
              <a:buSzPts val="1100"/>
              <a:buFont typeface="Arial"/>
              <a:buNone/>
            </a:pPr>
            <a:r>
              <a:rPr lang="en-US" sz="2400">
                <a:solidFill>
                  <a:srgbClr val="FFFFFF"/>
                </a:solidFill>
              </a:rPr>
              <a:t>•</a:t>
            </a:r>
            <a:r>
              <a:rPr lang="en-US" sz="2400">
                <a:solidFill>
                  <a:srgbClr val="FFFFFF"/>
                </a:solidFill>
              </a:rPr>
              <a:t> Request Health Camp Services </a:t>
            </a:r>
            <a:endParaRPr sz="2400">
              <a:solidFill>
                <a:srgbClr val="FFFFFF"/>
              </a:solidFill>
            </a:endParaRPr>
          </a:p>
          <a:p>
            <a:pPr indent="-381000" lvl="0" marL="457200" rtl="0" algn="l">
              <a:spcBef>
                <a:spcPts val="1000"/>
              </a:spcBef>
              <a:spcAft>
                <a:spcPts val="0"/>
              </a:spcAft>
              <a:buClr>
                <a:srgbClr val="FFFFFF"/>
              </a:buClr>
              <a:buSzPts val="2400"/>
              <a:buChar char="•"/>
            </a:pPr>
            <a:r>
              <a:rPr lang="en-US" sz="2400">
                <a:solidFill>
                  <a:srgbClr val="FFFFFF"/>
                </a:solidFill>
              </a:rPr>
              <a:t>Browse Through medicine and get the cost.</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View Camp Confirmation Status.</a:t>
            </a:r>
            <a:endParaRPr sz="2400">
              <a:solidFill>
                <a:srgbClr val="FFFFFF"/>
              </a:solidFill>
            </a:endParaRPr>
          </a:p>
          <a:p>
            <a:pPr indent="0" lvl="0" marL="0" rtl="0" algn="l">
              <a:lnSpc>
                <a:spcPct val="115000"/>
              </a:lnSpc>
              <a:spcBef>
                <a:spcPts val="0"/>
              </a:spcBef>
              <a:spcAft>
                <a:spcPts val="0"/>
              </a:spcAft>
              <a:buClr>
                <a:schemeClr val="dk1"/>
              </a:buClr>
              <a:buSzPts val="1100"/>
              <a:buFont typeface="Arial"/>
              <a:buNone/>
            </a:pPr>
            <a:r>
              <a:rPr lang="en-US" sz="2400">
                <a:solidFill>
                  <a:srgbClr val="FFFFFF"/>
                </a:solidFill>
              </a:rPr>
              <a:t>• Request for Medicine Delivery</a:t>
            </a:r>
            <a:endParaRPr sz="2400">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a:solidFill>
                  <a:srgbClr val="FFFFFF"/>
                </a:solidFill>
              </a:rPr>
              <a:t>Place order for Medicine.</a:t>
            </a:r>
            <a:endParaRPr sz="2400">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a:solidFill>
                  <a:srgbClr val="FFFFFF"/>
                </a:solidFill>
              </a:rPr>
              <a:t>View Cost of Transportation.</a:t>
            </a:r>
            <a:endParaRPr sz="2400">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a:solidFill>
                  <a:srgbClr val="FFFFFF"/>
                </a:solidFill>
              </a:rPr>
              <a:t>View Cost of Medicine.</a:t>
            </a:r>
            <a:endParaRPr sz="2400">
              <a:solidFill>
                <a:srgbClr val="FFFFFF"/>
              </a:solidFill>
            </a:endParaRPr>
          </a:p>
          <a:p>
            <a:pPr indent="-381000" lvl="0" marL="457200" rtl="0" algn="l">
              <a:lnSpc>
                <a:spcPct val="115000"/>
              </a:lnSpc>
              <a:spcBef>
                <a:spcPts val="0"/>
              </a:spcBef>
              <a:spcAft>
                <a:spcPts val="0"/>
              </a:spcAft>
              <a:buClr>
                <a:srgbClr val="FFFFFF"/>
              </a:buClr>
              <a:buSzPts val="2400"/>
              <a:buChar char="•"/>
            </a:pPr>
            <a:r>
              <a:rPr lang="en-US" sz="2400">
                <a:solidFill>
                  <a:srgbClr val="FFFFFF"/>
                </a:solidFill>
              </a:rPr>
              <a:t>View Order status</a:t>
            </a:r>
            <a:endParaRPr sz="2400">
              <a:solidFill>
                <a:srgbClr val="FFFFFF"/>
              </a:solidFill>
            </a:endParaRPr>
          </a:p>
          <a:p>
            <a:pPr indent="0" lvl="0" marL="0" rtl="0" algn="r">
              <a:spcBef>
                <a:spcPts val="1000"/>
              </a:spcBef>
              <a:spcAft>
                <a:spcPts val="0"/>
              </a:spcAft>
              <a:buNone/>
            </a:pPr>
            <a:r>
              <a:rPr lang="en-US" sz="2400"/>
              <a:t>contd…...</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6"/>
          <p:cNvSpPr txBox="1"/>
          <p:nvPr>
            <p:ph idx="1" type="body"/>
          </p:nvPr>
        </p:nvSpPr>
        <p:spPr>
          <a:xfrm>
            <a:off x="685800" y="1312598"/>
            <a:ext cx="10820400" cy="4906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400"/>
              <a:t>• Request Medical Treatment</a:t>
            </a:r>
            <a:endParaRPr sz="2400"/>
          </a:p>
          <a:p>
            <a:pPr indent="-381000" lvl="0" marL="457200" rtl="0" algn="l">
              <a:lnSpc>
                <a:spcPct val="115000"/>
              </a:lnSpc>
              <a:spcBef>
                <a:spcPts val="0"/>
              </a:spcBef>
              <a:spcAft>
                <a:spcPts val="0"/>
              </a:spcAft>
              <a:buSzPts val="2400"/>
              <a:buChar char="•"/>
            </a:pPr>
            <a:r>
              <a:rPr lang="en-US" sz="2400"/>
              <a:t>Fill out all the details along with symptoms.</a:t>
            </a:r>
            <a:endParaRPr sz="2400"/>
          </a:p>
          <a:p>
            <a:pPr indent="-381000" lvl="0" marL="457200" rtl="0" algn="l">
              <a:lnSpc>
                <a:spcPct val="115000"/>
              </a:lnSpc>
              <a:spcBef>
                <a:spcPts val="0"/>
              </a:spcBef>
              <a:spcAft>
                <a:spcPts val="0"/>
              </a:spcAft>
              <a:buSzPts val="2400"/>
              <a:buChar char="•"/>
            </a:pPr>
            <a:r>
              <a:rPr lang="en-US" sz="2400"/>
              <a:t>View the status on his treatment.</a:t>
            </a:r>
            <a:endParaRPr sz="2400"/>
          </a:p>
          <a:p>
            <a:pPr indent="-381000" lvl="0" marL="457200" rtl="0" algn="l">
              <a:lnSpc>
                <a:spcPct val="115000"/>
              </a:lnSpc>
              <a:spcBef>
                <a:spcPts val="0"/>
              </a:spcBef>
              <a:spcAft>
                <a:spcPts val="0"/>
              </a:spcAft>
              <a:buSzPts val="2400"/>
              <a:buChar char="•"/>
            </a:pPr>
            <a:r>
              <a:rPr lang="en-US" sz="2400"/>
              <a:t>View the appointment and test result.</a:t>
            </a:r>
            <a:endParaRPr sz="2400"/>
          </a:p>
          <a:p>
            <a:pPr indent="0" lvl="0" marL="0" rtl="0" algn="l">
              <a:lnSpc>
                <a:spcPct val="115000"/>
              </a:lnSpc>
              <a:spcBef>
                <a:spcPts val="0"/>
              </a:spcBef>
              <a:spcAft>
                <a:spcPts val="0"/>
              </a:spcAft>
              <a:buNone/>
            </a:pPr>
            <a:r>
              <a:rPr lang="en-US" sz="2400"/>
              <a:t>• Request Financial Aid</a:t>
            </a:r>
            <a:endParaRPr sz="2400"/>
          </a:p>
          <a:p>
            <a:pPr indent="-381000" lvl="0" marL="457200" rtl="0" algn="l">
              <a:lnSpc>
                <a:spcPct val="115000"/>
              </a:lnSpc>
              <a:spcBef>
                <a:spcPts val="0"/>
              </a:spcBef>
              <a:spcAft>
                <a:spcPts val="0"/>
              </a:spcAft>
              <a:buSzPts val="2400"/>
              <a:buChar char="•"/>
            </a:pPr>
            <a:r>
              <a:rPr lang="en-US" sz="2400"/>
              <a:t>Request for loan by filling out details.</a:t>
            </a:r>
            <a:endParaRPr sz="2400"/>
          </a:p>
          <a:p>
            <a:pPr indent="-381000" lvl="0" marL="457200" rtl="0" algn="l">
              <a:lnSpc>
                <a:spcPct val="115000"/>
              </a:lnSpc>
              <a:spcBef>
                <a:spcPts val="0"/>
              </a:spcBef>
              <a:spcAft>
                <a:spcPts val="0"/>
              </a:spcAft>
              <a:buSzPts val="2400"/>
              <a:buChar char="•"/>
            </a:pPr>
            <a:r>
              <a:rPr lang="en-US" sz="2400"/>
              <a:t>Upload income proof document.</a:t>
            </a:r>
            <a:endParaRPr sz="2400"/>
          </a:p>
          <a:p>
            <a:pPr indent="-381000" lvl="0" marL="457200" rtl="0" algn="l">
              <a:lnSpc>
                <a:spcPct val="115000"/>
              </a:lnSpc>
              <a:spcBef>
                <a:spcPts val="0"/>
              </a:spcBef>
              <a:spcAft>
                <a:spcPts val="0"/>
              </a:spcAft>
              <a:buSzPts val="2400"/>
              <a:buChar char="•"/>
            </a:pPr>
            <a:r>
              <a:rPr lang="en-US" sz="2400"/>
              <a:t>View the loan approval status.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150375" y="448550"/>
            <a:ext cx="3278700" cy="1293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USE CASES</a:t>
            </a:r>
            <a:endParaRPr/>
          </a:p>
        </p:txBody>
      </p:sp>
      <p:sp>
        <p:nvSpPr>
          <p:cNvPr id="200" name="Google Shape;200;p27"/>
          <p:cNvSpPr txBox="1"/>
          <p:nvPr>
            <p:ph idx="1" type="body"/>
          </p:nvPr>
        </p:nvSpPr>
        <p:spPr>
          <a:xfrm>
            <a:off x="550450" y="1803525"/>
            <a:ext cx="10820400" cy="2422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400">
                <a:solidFill>
                  <a:srgbClr val="FF0000"/>
                </a:solidFill>
              </a:rPr>
              <a:t>Hospital</a:t>
            </a:r>
            <a:endParaRPr b="1" sz="2400">
              <a:solidFill>
                <a:srgbClr val="FF0000"/>
              </a:solidFill>
            </a:endParaRPr>
          </a:p>
          <a:p>
            <a:pPr indent="0" lvl="0" marL="0" rtl="0" algn="l">
              <a:spcBef>
                <a:spcPts val="1000"/>
              </a:spcBef>
              <a:spcAft>
                <a:spcPts val="0"/>
              </a:spcAft>
              <a:buNone/>
            </a:pPr>
            <a:r>
              <a:rPr lang="en-US" sz="2400">
                <a:solidFill>
                  <a:srgbClr val="FFFFFF"/>
                </a:solidFill>
              </a:rPr>
              <a:t>• </a:t>
            </a:r>
            <a:r>
              <a:rPr lang="en-US">
                <a:solidFill>
                  <a:srgbClr val="FFFFFF"/>
                </a:solidFill>
              </a:rPr>
              <a:t>Assign doctor to patient treatment.</a:t>
            </a:r>
            <a:endParaRPr/>
          </a:p>
          <a:p>
            <a:pPr indent="-228600" lvl="0" marL="228600" rtl="0" algn="l">
              <a:spcBef>
                <a:spcPts val="1000"/>
              </a:spcBef>
              <a:spcAft>
                <a:spcPts val="0"/>
              </a:spcAft>
              <a:buSzPts val="2200"/>
              <a:buChar char="•"/>
            </a:pPr>
            <a:r>
              <a:rPr lang="en-US"/>
              <a:t>Update treatment follow-up.</a:t>
            </a:r>
            <a:endParaRPr/>
          </a:p>
          <a:p>
            <a:pPr indent="-228600" lvl="0" marL="228600" rtl="0" algn="l">
              <a:spcBef>
                <a:spcPts val="1000"/>
              </a:spcBef>
              <a:spcAft>
                <a:spcPts val="0"/>
              </a:spcAft>
              <a:buSzPts val="2200"/>
              <a:buChar char="•"/>
            </a:pPr>
            <a:r>
              <a:rPr lang="en-US"/>
              <a:t>Set next appointment for patient to visit.</a:t>
            </a:r>
            <a:endParaRPr/>
          </a:p>
          <a:p>
            <a:pPr indent="-228600" lvl="0" marL="228600" rtl="0" algn="l">
              <a:spcBef>
                <a:spcPts val="1000"/>
              </a:spcBef>
              <a:spcAft>
                <a:spcPts val="0"/>
              </a:spcAft>
              <a:buSzPts val="2200"/>
              <a:buChar char="•"/>
            </a:pPr>
            <a:r>
              <a:rPr lang="en-US"/>
              <a:t>Update the test result along with prescribing medicine.</a:t>
            </a:r>
            <a:endParaRPr sz="2400">
              <a:solidFill>
                <a:srgbClr val="FFFFFF"/>
              </a:solidFill>
            </a:endParaRPr>
          </a:p>
          <a:p>
            <a:pPr indent="0" lvl="0" marL="0" rtl="0" algn="l">
              <a:lnSpc>
                <a:spcPct val="115000"/>
              </a:lnSpc>
              <a:spcBef>
                <a:spcPts val="0"/>
              </a:spcBef>
              <a:spcAft>
                <a:spcPts val="0"/>
              </a:spcAft>
              <a:buNone/>
            </a:pPr>
            <a:r>
              <a:t/>
            </a:r>
            <a:endParaRPr sz="2400"/>
          </a:p>
        </p:txBody>
      </p:sp>
      <p:sp>
        <p:nvSpPr>
          <p:cNvPr id="201" name="Google Shape;201;p27"/>
          <p:cNvSpPr txBox="1"/>
          <p:nvPr>
            <p:ph idx="1" type="body"/>
          </p:nvPr>
        </p:nvSpPr>
        <p:spPr>
          <a:xfrm>
            <a:off x="550450" y="4496825"/>
            <a:ext cx="9375600" cy="2264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2400">
                <a:solidFill>
                  <a:srgbClr val="FF0000"/>
                </a:solidFill>
              </a:rPr>
              <a:t>HealthCamps</a:t>
            </a:r>
            <a:endParaRPr b="1" sz="2400">
              <a:solidFill>
                <a:srgbClr val="FFFFFF"/>
              </a:solidFill>
            </a:endParaRPr>
          </a:p>
          <a:p>
            <a:pPr indent="-228600" lvl="0" marL="228600" rtl="0" algn="l">
              <a:spcBef>
                <a:spcPts val="0"/>
              </a:spcBef>
              <a:spcAft>
                <a:spcPts val="0"/>
              </a:spcAft>
              <a:buSzPts val="2200"/>
              <a:buChar char="•"/>
            </a:pPr>
            <a:r>
              <a:rPr lang="en-US"/>
              <a:t>Get the request and deliver different kind of services order for patient.</a:t>
            </a:r>
            <a:endParaRPr/>
          </a:p>
          <a:p>
            <a:pPr indent="-254000" lvl="0" marL="228600" rtl="0" algn="l">
              <a:spcBef>
                <a:spcPts val="1000"/>
              </a:spcBef>
              <a:spcAft>
                <a:spcPts val="0"/>
              </a:spcAft>
              <a:buSzPts val="2200"/>
              <a:buChar char="•"/>
            </a:pPr>
            <a:r>
              <a:rPr lang="en-US"/>
              <a:t>Deliver the cost for each services for the health-camp check-up.</a:t>
            </a:r>
            <a:endParaRPr/>
          </a:p>
          <a:p>
            <a:pPr indent="0" lvl="0" marL="228600" rtl="0" algn="l">
              <a:spcBef>
                <a:spcPts val="0"/>
              </a:spcBef>
              <a:spcAft>
                <a:spcPts val="0"/>
              </a:spcAft>
              <a:buNone/>
            </a:pPr>
            <a:r>
              <a:t/>
            </a:r>
            <a:endParaRPr/>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solidFill>
                <a:srgbClr val="FFFFFF"/>
              </a:solidFill>
            </a:endParaRPr>
          </a:p>
          <a:p>
            <a:pPr indent="0" lvl="0" marL="0" rtl="0" algn="l">
              <a:lnSpc>
                <a:spcPct val="115000"/>
              </a:lnSpc>
              <a:spcBef>
                <a:spcPts val="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